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3"/>
  </p:sldMasterIdLst>
  <p:notesMasterIdLst>
    <p:notesMasterId r:id="rId53"/>
  </p:notesMasterIdLst>
  <p:handoutMasterIdLst>
    <p:handoutMasterId r:id="rId54"/>
  </p:handoutMasterIdLst>
  <p:sldIdLst>
    <p:sldId id="1982" r:id="rId4"/>
    <p:sldId id="1839" r:id="rId5"/>
    <p:sldId id="2137" r:id="rId6"/>
    <p:sldId id="2170" r:id="rId7"/>
    <p:sldId id="2232" r:id="rId8"/>
    <p:sldId id="2216" r:id="rId9"/>
    <p:sldId id="2239" r:id="rId10"/>
    <p:sldId id="2215" r:id="rId11"/>
    <p:sldId id="2240" r:id="rId12"/>
    <p:sldId id="2238" r:id="rId13"/>
    <p:sldId id="2233" r:id="rId14"/>
    <p:sldId id="2234" r:id="rId15"/>
    <p:sldId id="2139" r:id="rId16"/>
    <p:sldId id="2185" r:id="rId17"/>
    <p:sldId id="2210" r:id="rId18"/>
    <p:sldId id="2211" r:id="rId19"/>
    <p:sldId id="2147" r:id="rId20"/>
    <p:sldId id="2151" r:id="rId21"/>
    <p:sldId id="2212" r:id="rId22"/>
    <p:sldId id="2190" r:id="rId23"/>
    <p:sldId id="2219" r:id="rId24"/>
    <p:sldId id="2214" r:id="rId25"/>
    <p:sldId id="2194" r:id="rId26"/>
    <p:sldId id="2195" r:id="rId27"/>
    <p:sldId id="2196" r:id="rId28"/>
    <p:sldId id="2157" r:id="rId29"/>
    <p:sldId id="2201" r:id="rId30"/>
    <p:sldId id="2160" r:id="rId31"/>
    <p:sldId id="2236" r:id="rId32"/>
    <p:sldId id="2205" r:id="rId33"/>
    <p:sldId id="2182" r:id="rId34"/>
    <p:sldId id="2183" r:id="rId35"/>
    <p:sldId id="2208" r:id="rId36"/>
    <p:sldId id="2206" r:id="rId37"/>
    <p:sldId id="2220" r:id="rId38"/>
    <p:sldId id="2207" r:id="rId39"/>
    <p:sldId id="2224" r:id="rId40"/>
    <p:sldId id="2225" r:id="rId41"/>
    <p:sldId id="2226" r:id="rId42"/>
    <p:sldId id="2237" r:id="rId43"/>
    <p:sldId id="2209" r:id="rId44"/>
    <p:sldId id="2169" r:id="rId45"/>
    <p:sldId id="2186" r:id="rId46"/>
    <p:sldId id="2187" r:id="rId47"/>
    <p:sldId id="2235" r:id="rId48"/>
    <p:sldId id="2229" r:id="rId49"/>
    <p:sldId id="2228" r:id="rId50"/>
    <p:sldId id="2230" r:id="rId51"/>
    <p:sldId id="2231" r:id="rId52"/>
  </p:sldIdLst>
  <p:sldSz cx="9906000" cy="6858000" type="A4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Helvetica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Helvetica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Helvetica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Helvetica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Helvetica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Helvetica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Helvetica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Helvetica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Helvetic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1D42"/>
    <a:srgbClr val="25269B"/>
    <a:srgbClr val="2F8B20"/>
    <a:srgbClr val="184B81"/>
    <a:srgbClr val="2371C3"/>
    <a:srgbClr val="BF3CA4"/>
    <a:srgbClr val="29E8F4"/>
    <a:srgbClr val="CD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18" autoAdjust="0"/>
    <p:restoredTop sz="95574" autoAdjust="0"/>
  </p:normalViewPr>
  <p:slideViewPr>
    <p:cSldViewPr>
      <p:cViewPr varScale="1">
        <p:scale>
          <a:sx n="105" d="100"/>
          <a:sy n="105" d="100"/>
        </p:scale>
        <p:origin x="1024" y="19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144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9768"/>
    </p:cViewPr>
  </p:sorterViewPr>
  <p:notesViewPr>
    <p:cSldViewPr>
      <p:cViewPr varScale="1">
        <p:scale>
          <a:sx n="125" d="100"/>
          <a:sy n="125" d="100"/>
        </p:scale>
        <p:origin x="-3552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99BB8DC-DFEE-C245-924D-7B3E7CB77CBE}" type="datetime1">
              <a:rPr lang="en-US"/>
              <a:pPr>
                <a:defRPr/>
              </a:pPr>
              <a:t>6/2/26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1AF8F96-FDA2-AD40-8E4A-A7A02B1C8D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985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685800"/>
            <a:ext cx="4953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6160407-CA86-FA47-B4A5-A5638FE95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179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3EB082-021D-B04B-AE35-ADD8D90ACC74}" type="slidenum">
              <a:rPr lang="en-US"/>
              <a:pPr/>
              <a:t>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-PF </a:t>
            </a:r>
            <a:r>
              <a:rPr lang="en-US" dirty="0" err="1"/>
              <a:t>muon</a:t>
            </a:r>
            <a:r>
              <a:rPr lang="en-US" dirty="0"/>
              <a:t> ID uses information from additional sub-detectors </a:t>
            </a:r>
          </a:p>
          <a:p>
            <a:r>
              <a:rPr lang="en-US" dirty="0"/>
              <a:t>to suppress further background.</a:t>
            </a:r>
          </a:p>
          <a:p>
            <a:endParaRPr lang="en-US" dirty="0"/>
          </a:p>
          <a:p>
            <a:r>
              <a:rPr lang="en-US" dirty="0"/>
              <a:t>-Isolated </a:t>
            </a:r>
            <a:r>
              <a:rPr lang="en-US" dirty="0" err="1"/>
              <a:t>Muons</a:t>
            </a:r>
            <a:r>
              <a:rPr lang="en-US" dirty="0"/>
              <a:t>  are required to pass Loose selection</a:t>
            </a:r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dirty="0" err="1"/>
              <a:t>Muons</a:t>
            </a:r>
            <a:r>
              <a:rPr lang="en-US" dirty="0"/>
              <a:t> inside jets need higher identification criteria</a:t>
            </a:r>
          </a:p>
          <a:p>
            <a:r>
              <a:rPr lang="en-US" dirty="0"/>
              <a:t>to reject punch through and fakes so they are subject to </a:t>
            </a:r>
          </a:p>
          <a:p>
            <a:r>
              <a:rPr lang="en-US" dirty="0"/>
              <a:t>tighter selection</a:t>
            </a:r>
          </a:p>
          <a:p>
            <a:endParaRPr lang="en-US" dirty="0"/>
          </a:p>
          <a:p>
            <a:r>
              <a:rPr lang="en-US" dirty="0"/>
              <a:t>-Some </a:t>
            </a:r>
            <a:r>
              <a:rPr lang="en-US" dirty="0" err="1"/>
              <a:t>muons</a:t>
            </a:r>
            <a:r>
              <a:rPr lang="en-US" dirty="0"/>
              <a:t> that fail the tight selection can be later </a:t>
            </a:r>
          </a:p>
          <a:p>
            <a:r>
              <a:rPr lang="en-US" dirty="0"/>
              <a:t>recovered during the track-calorimeter cluster linking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592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-PF </a:t>
            </a:r>
            <a:r>
              <a:rPr lang="en-US" dirty="0" err="1"/>
              <a:t>muon</a:t>
            </a:r>
            <a:r>
              <a:rPr lang="en-US" dirty="0"/>
              <a:t> ID uses information from additional sub-detectors </a:t>
            </a:r>
          </a:p>
          <a:p>
            <a:r>
              <a:rPr lang="en-US" dirty="0"/>
              <a:t>to suppress further background.</a:t>
            </a:r>
          </a:p>
          <a:p>
            <a:endParaRPr lang="en-US" dirty="0"/>
          </a:p>
          <a:p>
            <a:r>
              <a:rPr lang="en-US" dirty="0"/>
              <a:t>-Isolated </a:t>
            </a:r>
            <a:r>
              <a:rPr lang="en-US" dirty="0" err="1"/>
              <a:t>Muons</a:t>
            </a:r>
            <a:r>
              <a:rPr lang="en-US" dirty="0"/>
              <a:t>  are required to pass Loose selection</a:t>
            </a:r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dirty="0" err="1"/>
              <a:t>Muons</a:t>
            </a:r>
            <a:r>
              <a:rPr lang="en-US" dirty="0"/>
              <a:t> inside jets need higher identification criteria</a:t>
            </a:r>
          </a:p>
          <a:p>
            <a:r>
              <a:rPr lang="en-US" dirty="0"/>
              <a:t>to reject punch through and fakes so they are subject to </a:t>
            </a:r>
          </a:p>
          <a:p>
            <a:r>
              <a:rPr lang="en-US" dirty="0"/>
              <a:t>tighter selection</a:t>
            </a:r>
          </a:p>
          <a:p>
            <a:endParaRPr lang="en-US" dirty="0"/>
          </a:p>
          <a:p>
            <a:r>
              <a:rPr lang="en-US" dirty="0"/>
              <a:t>-Some </a:t>
            </a:r>
            <a:r>
              <a:rPr lang="en-US" dirty="0" err="1"/>
              <a:t>muons</a:t>
            </a:r>
            <a:r>
              <a:rPr lang="en-US" dirty="0"/>
              <a:t> that fail the tight selection can be later </a:t>
            </a:r>
          </a:p>
          <a:p>
            <a:r>
              <a:rPr lang="en-US" dirty="0"/>
              <a:t>recovered during the track-calorimeter cluster linking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-PF </a:t>
            </a:r>
            <a:r>
              <a:rPr lang="en-US" dirty="0" err="1"/>
              <a:t>muon</a:t>
            </a:r>
            <a:r>
              <a:rPr lang="en-US" dirty="0"/>
              <a:t> ID uses information from additional sub-detectors </a:t>
            </a:r>
          </a:p>
          <a:p>
            <a:r>
              <a:rPr lang="en-US" dirty="0"/>
              <a:t>to suppress further background.</a:t>
            </a:r>
          </a:p>
          <a:p>
            <a:endParaRPr lang="en-US" dirty="0"/>
          </a:p>
          <a:p>
            <a:r>
              <a:rPr lang="en-US" dirty="0"/>
              <a:t>-Isolated </a:t>
            </a:r>
            <a:r>
              <a:rPr lang="en-US" dirty="0" err="1"/>
              <a:t>Muons</a:t>
            </a:r>
            <a:r>
              <a:rPr lang="en-US" dirty="0"/>
              <a:t>  are required to pass Loose selection</a:t>
            </a:r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dirty="0" err="1"/>
              <a:t>Muons</a:t>
            </a:r>
            <a:r>
              <a:rPr lang="en-US" dirty="0"/>
              <a:t> inside jets need higher identification criteria</a:t>
            </a:r>
          </a:p>
          <a:p>
            <a:r>
              <a:rPr lang="en-US" dirty="0"/>
              <a:t>to reject punch through and fakes so they are subject to </a:t>
            </a:r>
          </a:p>
          <a:p>
            <a:r>
              <a:rPr lang="en-US" dirty="0"/>
              <a:t>tighter selection</a:t>
            </a:r>
          </a:p>
          <a:p>
            <a:endParaRPr lang="en-US" dirty="0"/>
          </a:p>
          <a:p>
            <a:r>
              <a:rPr lang="en-US" dirty="0"/>
              <a:t>-Some </a:t>
            </a:r>
            <a:r>
              <a:rPr lang="en-US" dirty="0" err="1"/>
              <a:t>muons</a:t>
            </a:r>
            <a:r>
              <a:rPr lang="en-US" dirty="0"/>
              <a:t> that fail the tight selection can be later </a:t>
            </a:r>
          </a:p>
          <a:p>
            <a:r>
              <a:rPr lang="en-US" dirty="0"/>
              <a:t>recovered during the track-calorimeter cluster linking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-PF </a:t>
            </a:r>
            <a:r>
              <a:rPr lang="en-US" dirty="0" err="1"/>
              <a:t>muon</a:t>
            </a:r>
            <a:r>
              <a:rPr lang="en-US" dirty="0"/>
              <a:t> ID uses information from additional sub-detectors </a:t>
            </a:r>
          </a:p>
          <a:p>
            <a:r>
              <a:rPr lang="en-US" dirty="0"/>
              <a:t>to suppress further background.</a:t>
            </a:r>
          </a:p>
          <a:p>
            <a:endParaRPr lang="en-US" dirty="0"/>
          </a:p>
          <a:p>
            <a:r>
              <a:rPr lang="en-US" dirty="0"/>
              <a:t>-Isolated </a:t>
            </a:r>
            <a:r>
              <a:rPr lang="en-US" dirty="0" err="1"/>
              <a:t>Muons</a:t>
            </a:r>
            <a:r>
              <a:rPr lang="en-US" dirty="0"/>
              <a:t>  are required to pass Loose selection</a:t>
            </a:r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dirty="0" err="1"/>
              <a:t>Muons</a:t>
            </a:r>
            <a:r>
              <a:rPr lang="en-US" dirty="0"/>
              <a:t> inside jets need higher identification criteria</a:t>
            </a:r>
          </a:p>
          <a:p>
            <a:r>
              <a:rPr lang="en-US" dirty="0"/>
              <a:t>to reject punch through and fakes so they are subject to </a:t>
            </a:r>
          </a:p>
          <a:p>
            <a:r>
              <a:rPr lang="en-US" dirty="0"/>
              <a:t>tighter selection</a:t>
            </a:r>
          </a:p>
          <a:p>
            <a:endParaRPr lang="en-US" dirty="0"/>
          </a:p>
          <a:p>
            <a:r>
              <a:rPr lang="en-US" dirty="0"/>
              <a:t>-Some </a:t>
            </a:r>
            <a:r>
              <a:rPr lang="en-US" dirty="0" err="1"/>
              <a:t>muons</a:t>
            </a:r>
            <a:r>
              <a:rPr lang="en-US" dirty="0"/>
              <a:t> that fail the tight selection can be later </a:t>
            </a:r>
          </a:p>
          <a:p>
            <a:r>
              <a:rPr lang="en-US" dirty="0"/>
              <a:t>recovered during the track-calorimeter cluster linking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794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-PF </a:t>
            </a:r>
            <a:r>
              <a:rPr lang="en-US" dirty="0" err="1"/>
              <a:t>muon</a:t>
            </a:r>
            <a:r>
              <a:rPr lang="en-US" dirty="0"/>
              <a:t> ID uses information from additional sub-detectors </a:t>
            </a:r>
          </a:p>
          <a:p>
            <a:r>
              <a:rPr lang="en-US" dirty="0"/>
              <a:t>to suppress further background.</a:t>
            </a:r>
          </a:p>
          <a:p>
            <a:endParaRPr lang="en-US" dirty="0"/>
          </a:p>
          <a:p>
            <a:r>
              <a:rPr lang="en-US" dirty="0"/>
              <a:t>-Isolated </a:t>
            </a:r>
            <a:r>
              <a:rPr lang="en-US" dirty="0" err="1"/>
              <a:t>Muons</a:t>
            </a:r>
            <a:r>
              <a:rPr lang="en-US" dirty="0"/>
              <a:t>  are required to pass Loose selection</a:t>
            </a:r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dirty="0" err="1"/>
              <a:t>Muons</a:t>
            </a:r>
            <a:r>
              <a:rPr lang="en-US" dirty="0"/>
              <a:t> inside jets need higher identification criteria</a:t>
            </a:r>
          </a:p>
          <a:p>
            <a:r>
              <a:rPr lang="en-US" dirty="0"/>
              <a:t>to reject punch through and fakes so they are subject to </a:t>
            </a:r>
          </a:p>
          <a:p>
            <a:r>
              <a:rPr lang="en-US" dirty="0"/>
              <a:t>tighter selection</a:t>
            </a:r>
          </a:p>
          <a:p>
            <a:endParaRPr lang="en-US" dirty="0"/>
          </a:p>
          <a:p>
            <a:r>
              <a:rPr lang="en-US" dirty="0"/>
              <a:t>-Some </a:t>
            </a:r>
            <a:r>
              <a:rPr lang="en-US" dirty="0" err="1"/>
              <a:t>muons</a:t>
            </a:r>
            <a:r>
              <a:rPr lang="en-US" dirty="0"/>
              <a:t> that fail the tight selection can be later </a:t>
            </a:r>
          </a:p>
          <a:p>
            <a:r>
              <a:rPr lang="en-US" dirty="0"/>
              <a:t>recovered during the track-calorimeter cluster linking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-PF </a:t>
            </a:r>
            <a:r>
              <a:rPr lang="en-US" dirty="0" err="1"/>
              <a:t>muon</a:t>
            </a:r>
            <a:r>
              <a:rPr lang="en-US" dirty="0"/>
              <a:t> ID uses information from additional sub-detectors </a:t>
            </a:r>
          </a:p>
          <a:p>
            <a:r>
              <a:rPr lang="en-US" dirty="0"/>
              <a:t>to suppress further background.</a:t>
            </a:r>
          </a:p>
          <a:p>
            <a:endParaRPr lang="en-US" dirty="0"/>
          </a:p>
          <a:p>
            <a:r>
              <a:rPr lang="en-US" dirty="0"/>
              <a:t>-Isolated </a:t>
            </a:r>
            <a:r>
              <a:rPr lang="en-US" dirty="0" err="1"/>
              <a:t>Muons</a:t>
            </a:r>
            <a:r>
              <a:rPr lang="en-US" dirty="0"/>
              <a:t>  are required to pass Loose selection</a:t>
            </a:r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dirty="0" err="1"/>
              <a:t>Muons</a:t>
            </a:r>
            <a:r>
              <a:rPr lang="en-US" dirty="0"/>
              <a:t> inside jets need higher identification criteria</a:t>
            </a:r>
          </a:p>
          <a:p>
            <a:r>
              <a:rPr lang="en-US" dirty="0"/>
              <a:t>to reject punch through and fakes so they are subject to </a:t>
            </a:r>
          </a:p>
          <a:p>
            <a:r>
              <a:rPr lang="en-US" dirty="0"/>
              <a:t>tighter selection</a:t>
            </a:r>
          </a:p>
          <a:p>
            <a:endParaRPr lang="en-US" dirty="0"/>
          </a:p>
          <a:p>
            <a:r>
              <a:rPr lang="en-US" dirty="0"/>
              <a:t>-Some </a:t>
            </a:r>
            <a:r>
              <a:rPr lang="en-US" dirty="0" err="1"/>
              <a:t>muons</a:t>
            </a:r>
            <a:r>
              <a:rPr lang="en-US" dirty="0"/>
              <a:t> that fail the tight selection can be later </a:t>
            </a:r>
          </a:p>
          <a:p>
            <a:r>
              <a:rPr lang="en-US" dirty="0"/>
              <a:t>recovered during the track-calorimeter cluster linking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0686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-PF </a:t>
            </a:r>
            <a:r>
              <a:rPr lang="en-US" dirty="0" err="1"/>
              <a:t>muon</a:t>
            </a:r>
            <a:r>
              <a:rPr lang="en-US" dirty="0"/>
              <a:t> ID uses information from additional sub-detectors </a:t>
            </a:r>
          </a:p>
          <a:p>
            <a:r>
              <a:rPr lang="en-US" dirty="0"/>
              <a:t>to suppress further background.</a:t>
            </a:r>
          </a:p>
          <a:p>
            <a:endParaRPr lang="en-US" dirty="0"/>
          </a:p>
          <a:p>
            <a:r>
              <a:rPr lang="en-US" dirty="0"/>
              <a:t>-Isolated </a:t>
            </a:r>
            <a:r>
              <a:rPr lang="en-US" dirty="0" err="1"/>
              <a:t>Muons</a:t>
            </a:r>
            <a:r>
              <a:rPr lang="en-US" dirty="0"/>
              <a:t>  are required to pass Loose selection</a:t>
            </a:r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dirty="0" err="1"/>
              <a:t>Muons</a:t>
            </a:r>
            <a:r>
              <a:rPr lang="en-US" dirty="0"/>
              <a:t> inside jets need higher identification criteria</a:t>
            </a:r>
          </a:p>
          <a:p>
            <a:r>
              <a:rPr lang="en-US" dirty="0"/>
              <a:t>to reject punch through and fakes so they are subject to </a:t>
            </a:r>
          </a:p>
          <a:p>
            <a:r>
              <a:rPr lang="en-US" dirty="0"/>
              <a:t>tighter selection</a:t>
            </a:r>
          </a:p>
          <a:p>
            <a:endParaRPr lang="en-US" dirty="0"/>
          </a:p>
          <a:p>
            <a:r>
              <a:rPr lang="en-US" dirty="0"/>
              <a:t>-Some </a:t>
            </a:r>
            <a:r>
              <a:rPr lang="en-US" dirty="0" err="1"/>
              <a:t>muons</a:t>
            </a:r>
            <a:r>
              <a:rPr lang="en-US" dirty="0"/>
              <a:t> that fail the tight selection can be later </a:t>
            </a:r>
          </a:p>
          <a:p>
            <a:r>
              <a:rPr lang="en-US" dirty="0"/>
              <a:t>recovered during the track-calorimeter cluster linking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852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-PF </a:t>
            </a:r>
            <a:r>
              <a:rPr lang="en-US" dirty="0" err="1"/>
              <a:t>muon</a:t>
            </a:r>
            <a:r>
              <a:rPr lang="en-US" dirty="0"/>
              <a:t> ID uses information from additional sub-detectors </a:t>
            </a:r>
          </a:p>
          <a:p>
            <a:r>
              <a:rPr lang="en-US" dirty="0"/>
              <a:t>to suppress further background.</a:t>
            </a:r>
          </a:p>
          <a:p>
            <a:endParaRPr lang="en-US" dirty="0"/>
          </a:p>
          <a:p>
            <a:r>
              <a:rPr lang="en-US" dirty="0"/>
              <a:t>-Isolated </a:t>
            </a:r>
            <a:r>
              <a:rPr lang="en-US" dirty="0" err="1"/>
              <a:t>Muons</a:t>
            </a:r>
            <a:r>
              <a:rPr lang="en-US" dirty="0"/>
              <a:t>  are required to pass Loose selection</a:t>
            </a:r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dirty="0" err="1"/>
              <a:t>Muons</a:t>
            </a:r>
            <a:r>
              <a:rPr lang="en-US" dirty="0"/>
              <a:t> inside jets need higher identification criteria</a:t>
            </a:r>
          </a:p>
          <a:p>
            <a:r>
              <a:rPr lang="en-US" dirty="0"/>
              <a:t>to reject punch through and fakes so they are subject to </a:t>
            </a:r>
          </a:p>
          <a:p>
            <a:r>
              <a:rPr lang="en-US" dirty="0"/>
              <a:t>tighter selection</a:t>
            </a:r>
          </a:p>
          <a:p>
            <a:endParaRPr lang="en-US" dirty="0"/>
          </a:p>
          <a:p>
            <a:r>
              <a:rPr lang="en-US" dirty="0"/>
              <a:t>-Some </a:t>
            </a:r>
            <a:r>
              <a:rPr lang="en-US" dirty="0" err="1"/>
              <a:t>muons</a:t>
            </a:r>
            <a:r>
              <a:rPr lang="en-US" dirty="0"/>
              <a:t> that fail the tight selection can be later </a:t>
            </a:r>
          </a:p>
          <a:p>
            <a:r>
              <a:rPr lang="en-US" dirty="0"/>
              <a:t>recovered during the track-calorimeter cluster linking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-PF </a:t>
            </a:r>
            <a:r>
              <a:rPr lang="en-US" dirty="0" err="1"/>
              <a:t>muon</a:t>
            </a:r>
            <a:r>
              <a:rPr lang="en-US" dirty="0"/>
              <a:t> ID uses information from additional sub-detectors </a:t>
            </a:r>
          </a:p>
          <a:p>
            <a:r>
              <a:rPr lang="en-US" dirty="0"/>
              <a:t>to suppress further background.</a:t>
            </a:r>
          </a:p>
          <a:p>
            <a:endParaRPr lang="en-US" dirty="0"/>
          </a:p>
          <a:p>
            <a:r>
              <a:rPr lang="en-US" dirty="0"/>
              <a:t>-Isolated </a:t>
            </a:r>
            <a:r>
              <a:rPr lang="en-US" dirty="0" err="1"/>
              <a:t>Muons</a:t>
            </a:r>
            <a:r>
              <a:rPr lang="en-US" dirty="0"/>
              <a:t>  are required to pass Loose selection</a:t>
            </a:r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dirty="0" err="1"/>
              <a:t>Muons</a:t>
            </a:r>
            <a:r>
              <a:rPr lang="en-US" dirty="0"/>
              <a:t> inside jets need higher identification criteria</a:t>
            </a:r>
          </a:p>
          <a:p>
            <a:r>
              <a:rPr lang="en-US" dirty="0"/>
              <a:t>to reject punch through and fakes so they are subject to </a:t>
            </a:r>
          </a:p>
          <a:p>
            <a:r>
              <a:rPr lang="en-US" dirty="0"/>
              <a:t>tighter selection</a:t>
            </a:r>
          </a:p>
          <a:p>
            <a:endParaRPr lang="en-US" dirty="0"/>
          </a:p>
          <a:p>
            <a:r>
              <a:rPr lang="en-US" dirty="0"/>
              <a:t>-Some </a:t>
            </a:r>
            <a:r>
              <a:rPr lang="en-US" dirty="0" err="1"/>
              <a:t>muons</a:t>
            </a:r>
            <a:r>
              <a:rPr lang="en-US" dirty="0"/>
              <a:t> that fail the tight selection can be later </a:t>
            </a:r>
          </a:p>
          <a:p>
            <a:r>
              <a:rPr lang="en-US" dirty="0"/>
              <a:t>recovered during the track-calorimeter cluster linking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-PF </a:t>
            </a:r>
            <a:r>
              <a:rPr lang="en-US" dirty="0" err="1"/>
              <a:t>muon</a:t>
            </a:r>
            <a:r>
              <a:rPr lang="en-US" dirty="0"/>
              <a:t> ID uses information from additional sub-detectors </a:t>
            </a:r>
          </a:p>
          <a:p>
            <a:r>
              <a:rPr lang="en-US" dirty="0"/>
              <a:t>to suppress further background.</a:t>
            </a:r>
          </a:p>
          <a:p>
            <a:endParaRPr lang="en-US" dirty="0"/>
          </a:p>
          <a:p>
            <a:r>
              <a:rPr lang="en-US" dirty="0"/>
              <a:t>-Isolated </a:t>
            </a:r>
            <a:r>
              <a:rPr lang="en-US" dirty="0" err="1"/>
              <a:t>Muons</a:t>
            </a:r>
            <a:r>
              <a:rPr lang="en-US" dirty="0"/>
              <a:t>  are required to pass Loose selection</a:t>
            </a:r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dirty="0" err="1"/>
              <a:t>Muons</a:t>
            </a:r>
            <a:r>
              <a:rPr lang="en-US" dirty="0"/>
              <a:t> inside jets need higher identification criteria</a:t>
            </a:r>
          </a:p>
          <a:p>
            <a:r>
              <a:rPr lang="en-US" dirty="0"/>
              <a:t>to reject punch through and fakes so they are subject to </a:t>
            </a:r>
          </a:p>
          <a:p>
            <a:r>
              <a:rPr lang="en-US" dirty="0"/>
              <a:t>tighter selection</a:t>
            </a:r>
          </a:p>
          <a:p>
            <a:endParaRPr lang="en-US" dirty="0"/>
          </a:p>
          <a:p>
            <a:r>
              <a:rPr lang="en-US" dirty="0"/>
              <a:t>-Some </a:t>
            </a:r>
            <a:r>
              <a:rPr lang="en-US" dirty="0" err="1"/>
              <a:t>muons</a:t>
            </a:r>
            <a:r>
              <a:rPr lang="en-US" dirty="0"/>
              <a:t> that fail the tight selection can be later </a:t>
            </a:r>
          </a:p>
          <a:p>
            <a:r>
              <a:rPr lang="en-US" dirty="0"/>
              <a:t>recovered during the track-calorimeter cluster linking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9pPr>
          </a:lstStyle>
          <a:p>
            <a:fld id="{506826B8-2CC2-4440-91E5-3708A7861E04}" type="slidenum">
              <a:rPr lang="en-US" sz="1200"/>
              <a:pPr/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9pPr>
          </a:lstStyle>
          <a:p>
            <a:fld id="{96797079-4A0F-304B-AFF5-9A043B4D5E3F}" type="slidenum">
              <a:rPr lang="en-US" sz="1200"/>
              <a:pPr/>
              <a:t>27</a:t>
            </a:fld>
            <a:endParaRPr 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9pPr>
          </a:lstStyle>
          <a:p>
            <a:fld id="{96797079-4A0F-304B-AFF5-9A043B4D5E3F}" type="slidenum">
              <a:rPr lang="en-US" sz="1200"/>
              <a:pPr/>
              <a:t>28</a:t>
            </a:fld>
            <a:endParaRPr 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-PF </a:t>
            </a:r>
            <a:r>
              <a:rPr lang="en-US" dirty="0" err="1"/>
              <a:t>muon</a:t>
            </a:r>
            <a:r>
              <a:rPr lang="en-US" dirty="0"/>
              <a:t> ID uses information from additional sub-detectors </a:t>
            </a:r>
          </a:p>
          <a:p>
            <a:r>
              <a:rPr lang="en-US" dirty="0"/>
              <a:t>to suppress further background.</a:t>
            </a:r>
          </a:p>
          <a:p>
            <a:endParaRPr lang="en-US" dirty="0"/>
          </a:p>
          <a:p>
            <a:r>
              <a:rPr lang="en-US" dirty="0"/>
              <a:t>-Isolated </a:t>
            </a:r>
            <a:r>
              <a:rPr lang="en-US" dirty="0" err="1"/>
              <a:t>Muons</a:t>
            </a:r>
            <a:r>
              <a:rPr lang="en-US" dirty="0"/>
              <a:t>  are required to pass Loose selection</a:t>
            </a:r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dirty="0" err="1"/>
              <a:t>Muons</a:t>
            </a:r>
            <a:r>
              <a:rPr lang="en-US" dirty="0"/>
              <a:t> inside jets need higher identification criteria</a:t>
            </a:r>
          </a:p>
          <a:p>
            <a:r>
              <a:rPr lang="en-US" dirty="0"/>
              <a:t>to reject punch through and fakes so they are subject to </a:t>
            </a:r>
          </a:p>
          <a:p>
            <a:r>
              <a:rPr lang="en-US" dirty="0"/>
              <a:t>tighter selection</a:t>
            </a:r>
          </a:p>
          <a:p>
            <a:endParaRPr lang="en-US" dirty="0"/>
          </a:p>
          <a:p>
            <a:r>
              <a:rPr lang="en-US" dirty="0"/>
              <a:t>-Some </a:t>
            </a:r>
            <a:r>
              <a:rPr lang="en-US" dirty="0" err="1"/>
              <a:t>muons</a:t>
            </a:r>
            <a:r>
              <a:rPr lang="en-US" dirty="0"/>
              <a:t> that fail the tight selection can be later </a:t>
            </a:r>
          </a:p>
          <a:p>
            <a:r>
              <a:rPr lang="en-US" dirty="0"/>
              <a:t>recovered during the track-calorimeter cluster linking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4958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-PF </a:t>
            </a:r>
            <a:r>
              <a:rPr lang="en-US" dirty="0" err="1"/>
              <a:t>muon</a:t>
            </a:r>
            <a:r>
              <a:rPr lang="en-US" dirty="0"/>
              <a:t> ID uses information from additional sub-detectors </a:t>
            </a:r>
          </a:p>
          <a:p>
            <a:r>
              <a:rPr lang="en-US" dirty="0"/>
              <a:t>to suppress further background.</a:t>
            </a:r>
          </a:p>
          <a:p>
            <a:endParaRPr lang="en-US" dirty="0"/>
          </a:p>
          <a:p>
            <a:r>
              <a:rPr lang="en-US" dirty="0"/>
              <a:t>-Isolated </a:t>
            </a:r>
            <a:r>
              <a:rPr lang="en-US" dirty="0" err="1"/>
              <a:t>Muons</a:t>
            </a:r>
            <a:r>
              <a:rPr lang="en-US" dirty="0"/>
              <a:t>  are required to pass Loose selection</a:t>
            </a:r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dirty="0" err="1"/>
              <a:t>Muons</a:t>
            </a:r>
            <a:r>
              <a:rPr lang="en-US" dirty="0"/>
              <a:t> inside jets need higher identification criteria</a:t>
            </a:r>
          </a:p>
          <a:p>
            <a:r>
              <a:rPr lang="en-US" dirty="0"/>
              <a:t>to reject punch through and fakes so they are subject to </a:t>
            </a:r>
          </a:p>
          <a:p>
            <a:r>
              <a:rPr lang="en-US" dirty="0"/>
              <a:t>tighter selection</a:t>
            </a:r>
          </a:p>
          <a:p>
            <a:endParaRPr lang="en-US" dirty="0"/>
          </a:p>
          <a:p>
            <a:r>
              <a:rPr lang="en-US" dirty="0"/>
              <a:t>-Some </a:t>
            </a:r>
            <a:r>
              <a:rPr lang="en-US" dirty="0" err="1"/>
              <a:t>muons</a:t>
            </a:r>
            <a:r>
              <a:rPr lang="en-US" dirty="0"/>
              <a:t> that fail the tight selection can be later </a:t>
            </a:r>
          </a:p>
          <a:p>
            <a:r>
              <a:rPr lang="en-US" dirty="0"/>
              <a:t>recovered during the track-calorimeter cluster linking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-PF </a:t>
            </a:r>
            <a:r>
              <a:rPr lang="en-US" dirty="0" err="1"/>
              <a:t>muon</a:t>
            </a:r>
            <a:r>
              <a:rPr lang="en-US" dirty="0"/>
              <a:t> ID uses information from additional sub-detectors </a:t>
            </a:r>
          </a:p>
          <a:p>
            <a:r>
              <a:rPr lang="en-US" dirty="0"/>
              <a:t>to suppress further background.</a:t>
            </a:r>
          </a:p>
          <a:p>
            <a:endParaRPr lang="en-US" dirty="0"/>
          </a:p>
          <a:p>
            <a:r>
              <a:rPr lang="en-US" dirty="0"/>
              <a:t>-Isolated </a:t>
            </a:r>
            <a:r>
              <a:rPr lang="en-US" dirty="0" err="1"/>
              <a:t>Muons</a:t>
            </a:r>
            <a:r>
              <a:rPr lang="en-US" dirty="0"/>
              <a:t>  are required to pass Loose selection</a:t>
            </a:r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dirty="0" err="1"/>
              <a:t>Muons</a:t>
            </a:r>
            <a:r>
              <a:rPr lang="en-US" dirty="0"/>
              <a:t> inside jets need higher identification criteria</a:t>
            </a:r>
          </a:p>
          <a:p>
            <a:r>
              <a:rPr lang="en-US" dirty="0"/>
              <a:t>to reject punch through and fakes so they are subject to </a:t>
            </a:r>
          </a:p>
          <a:p>
            <a:r>
              <a:rPr lang="en-US" dirty="0"/>
              <a:t>tighter selection</a:t>
            </a:r>
          </a:p>
          <a:p>
            <a:endParaRPr lang="en-US" dirty="0"/>
          </a:p>
          <a:p>
            <a:r>
              <a:rPr lang="en-US" dirty="0"/>
              <a:t>-Some </a:t>
            </a:r>
            <a:r>
              <a:rPr lang="en-US" dirty="0" err="1"/>
              <a:t>muons</a:t>
            </a:r>
            <a:r>
              <a:rPr lang="en-US" dirty="0"/>
              <a:t> that fail the tight selection can be later </a:t>
            </a:r>
          </a:p>
          <a:p>
            <a:r>
              <a:rPr lang="en-US" dirty="0"/>
              <a:t>recovered during the track-calorimeter cluster linking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9pPr>
          </a:lstStyle>
          <a:p>
            <a:fld id="{96797079-4A0F-304B-AFF5-9A043B4D5E3F}" type="slidenum">
              <a:rPr lang="en-US" sz="1200"/>
              <a:pPr/>
              <a:t>34</a:t>
            </a:fld>
            <a:endParaRPr 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9pPr>
          </a:lstStyle>
          <a:p>
            <a:fld id="{96797079-4A0F-304B-AFF5-9A043B4D5E3F}" type="slidenum">
              <a:rPr lang="en-US" sz="1200"/>
              <a:pPr/>
              <a:t>35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0031663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9pPr>
          </a:lstStyle>
          <a:p>
            <a:fld id="{96797079-4A0F-304B-AFF5-9A043B4D5E3F}" type="slidenum">
              <a:rPr lang="en-US" sz="1200"/>
              <a:pPr/>
              <a:t>36</a:t>
            </a:fld>
            <a:endParaRPr 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-PF </a:t>
            </a:r>
            <a:r>
              <a:rPr lang="en-US" dirty="0" err="1"/>
              <a:t>muon</a:t>
            </a:r>
            <a:r>
              <a:rPr lang="en-US" dirty="0"/>
              <a:t> ID uses information from additional sub-detectors </a:t>
            </a:r>
          </a:p>
          <a:p>
            <a:r>
              <a:rPr lang="en-US" dirty="0"/>
              <a:t>to suppress further background.</a:t>
            </a:r>
          </a:p>
          <a:p>
            <a:endParaRPr lang="en-US" dirty="0"/>
          </a:p>
          <a:p>
            <a:r>
              <a:rPr lang="en-US" dirty="0"/>
              <a:t>-Isolated </a:t>
            </a:r>
            <a:r>
              <a:rPr lang="en-US" dirty="0" err="1"/>
              <a:t>Muons</a:t>
            </a:r>
            <a:r>
              <a:rPr lang="en-US" dirty="0"/>
              <a:t>  are required to pass Loose selection</a:t>
            </a:r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dirty="0" err="1"/>
              <a:t>Muons</a:t>
            </a:r>
            <a:r>
              <a:rPr lang="en-US" dirty="0"/>
              <a:t> inside jets need higher identification criteria</a:t>
            </a:r>
          </a:p>
          <a:p>
            <a:r>
              <a:rPr lang="en-US" dirty="0"/>
              <a:t>to reject punch through and fakes so they are subject to </a:t>
            </a:r>
          </a:p>
          <a:p>
            <a:r>
              <a:rPr lang="en-US" dirty="0"/>
              <a:t>tighter selection</a:t>
            </a:r>
          </a:p>
          <a:p>
            <a:endParaRPr lang="en-US" dirty="0"/>
          </a:p>
          <a:p>
            <a:r>
              <a:rPr lang="en-US" dirty="0"/>
              <a:t>-Some </a:t>
            </a:r>
            <a:r>
              <a:rPr lang="en-US" dirty="0" err="1"/>
              <a:t>muons</a:t>
            </a:r>
            <a:r>
              <a:rPr lang="en-US" dirty="0"/>
              <a:t> that fail the tight selection can be later </a:t>
            </a:r>
          </a:p>
          <a:p>
            <a:r>
              <a:rPr lang="en-US" dirty="0"/>
              <a:t>recovered during the track-calorimeter cluster linking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9pPr>
          </a:lstStyle>
          <a:p>
            <a:fld id="{96797079-4A0F-304B-AFF5-9A043B4D5E3F}" type="slidenum">
              <a:rPr lang="en-US" sz="1200"/>
              <a:pPr/>
              <a:t>42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-PF </a:t>
            </a:r>
            <a:r>
              <a:rPr lang="en-US" dirty="0" err="1"/>
              <a:t>muon</a:t>
            </a:r>
            <a:r>
              <a:rPr lang="en-US" dirty="0"/>
              <a:t> ID uses information from additional sub-detectors </a:t>
            </a:r>
          </a:p>
          <a:p>
            <a:r>
              <a:rPr lang="en-US" dirty="0"/>
              <a:t>to suppress further background.</a:t>
            </a:r>
          </a:p>
          <a:p>
            <a:endParaRPr lang="en-US" dirty="0"/>
          </a:p>
          <a:p>
            <a:r>
              <a:rPr lang="en-US" dirty="0"/>
              <a:t>-Isolated </a:t>
            </a:r>
            <a:r>
              <a:rPr lang="en-US" dirty="0" err="1"/>
              <a:t>Muons</a:t>
            </a:r>
            <a:r>
              <a:rPr lang="en-US" dirty="0"/>
              <a:t>  are required to pass Loose selection</a:t>
            </a:r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dirty="0" err="1"/>
              <a:t>Muons</a:t>
            </a:r>
            <a:r>
              <a:rPr lang="en-US" dirty="0"/>
              <a:t> inside jets need higher identification criteria</a:t>
            </a:r>
          </a:p>
          <a:p>
            <a:r>
              <a:rPr lang="en-US" dirty="0"/>
              <a:t>to reject punch through and fakes so they are subject to </a:t>
            </a:r>
          </a:p>
          <a:p>
            <a:r>
              <a:rPr lang="en-US" dirty="0"/>
              <a:t>tighter selection</a:t>
            </a:r>
          </a:p>
          <a:p>
            <a:endParaRPr lang="en-US" dirty="0"/>
          </a:p>
          <a:p>
            <a:r>
              <a:rPr lang="en-US" dirty="0"/>
              <a:t>-Some </a:t>
            </a:r>
            <a:r>
              <a:rPr lang="en-US" dirty="0" err="1"/>
              <a:t>muons</a:t>
            </a:r>
            <a:r>
              <a:rPr lang="en-US" dirty="0"/>
              <a:t> that fail the tight selection can be later </a:t>
            </a:r>
          </a:p>
          <a:p>
            <a:r>
              <a:rPr lang="en-US" dirty="0"/>
              <a:t>recovered during the track-calorimeter cluster linking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6032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-PF </a:t>
            </a:r>
            <a:r>
              <a:rPr lang="en-US" dirty="0" err="1"/>
              <a:t>muon</a:t>
            </a:r>
            <a:r>
              <a:rPr lang="en-US" dirty="0"/>
              <a:t> ID uses information from additional sub-detectors </a:t>
            </a:r>
          </a:p>
          <a:p>
            <a:r>
              <a:rPr lang="en-US" dirty="0"/>
              <a:t>to suppress further background.</a:t>
            </a:r>
          </a:p>
          <a:p>
            <a:endParaRPr lang="en-US" dirty="0"/>
          </a:p>
          <a:p>
            <a:r>
              <a:rPr lang="en-US" dirty="0"/>
              <a:t>-Isolated </a:t>
            </a:r>
            <a:r>
              <a:rPr lang="en-US" dirty="0" err="1"/>
              <a:t>Muons</a:t>
            </a:r>
            <a:r>
              <a:rPr lang="en-US" dirty="0"/>
              <a:t>  are required to pass Loose selection</a:t>
            </a:r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dirty="0" err="1"/>
              <a:t>Muons</a:t>
            </a:r>
            <a:r>
              <a:rPr lang="en-US" dirty="0"/>
              <a:t> inside jets need higher identification criteria</a:t>
            </a:r>
          </a:p>
          <a:p>
            <a:r>
              <a:rPr lang="en-US" dirty="0"/>
              <a:t>to reject punch through and fakes so they are subject to </a:t>
            </a:r>
          </a:p>
          <a:p>
            <a:r>
              <a:rPr lang="en-US" dirty="0"/>
              <a:t>tighter selection</a:t>
            </a:r>
          </a:p>
          <a:p>
            <a:endParaRPr lang="en-US" dirty="0"/>
          </a:p>
          <a:p>
            <a:r>
              <a:rPr lang="en-US" dirty="0"/>
              <a:t>-Some </a:t>
            </a:r>
            <a:r>
              <a:rPr lang="en-US" dirty="0" err="1"/>
              <a:t>muons</a:t>
            </a:r>
            <a:r>
              <a:rPr lang="en-US" dirty="0"/>
              <a:t> that fail the tight selection can be later </a:t>
            </a:r>
          </a:p>
          <a:p>
            <a:r>
              <a:rPr lang="en-US" dirty="0"/>
              <a:t>recovered during the track-calorimeter cluster linking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-PF </a:t>
            </a:r>
            <a:r>
              <a:rPr lang="en-US" dirty="0" err="1"/>
              <a:t>muon</a:t>
            </a:r>
            <a:r>
              <a:rPr lang="en-US" dirty="0"/>
              <a:t> ID uses information from additional sub-detectors </a:t>
            </a:r>
          </a:p>
          <a:p>
            <a:r>
              <a:rPr lang="en-US" dirty="0"/>
              <a:t>to suppress further background.</a:t>
            </a:r>
          </a:p>
          <a:p>
            <a:endParaRPr lang="en-US" dirty="0"/>
          </a:p>
          <a:p>
            <a:r>
              <a:rPr lang="en-US" dirty="0"/>
              <a:t>-Isolated </a:t>
            </a:r>
            <a:r>
              <a:rPr lang="en-US" dirty="0" err="1"/>
              <a:t>Muons</a:t>
            </a:r>
            <a:r>
              <a:rPr lang="en-US" dirty="0"/>
              <a:t>  are required to pass Loose selection</a:t>
            </a:r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dirty="0" err="1"/>
              <a:t>Muons</a:t>
            </a:r>
            <a:r>
              <a:rPr lang="en-US" dirty="0"/>
              <a:t> inside jets need higher identification criteria</a:t>
            </a:r>
          </a:p>
          <a:p>
            <a:r>
              <a:rPr lang="en-US" dirty="0"/>
              <a:t>to reject punch through and fakes so they are subject to </a:t>
            </a:r>
          </a:p>
          <a:p>
            <a:r>
              <a:rPr lang="en-US" dirty="0"/>
              <a:t>tighter selection</a:t>
            </a:r>
          </a:p>
          <a:p>
            <a:endParaRPr lang="en-US" dirty="0"/>
          </a:p>
          <a:p>
            <a:r>
              <a:rPr lang="en-US" dirty="0"/>
              <a:t>-Some </a:t>
            </a:r>
            <a:r>
              <a:rPr lang="en-US" dirty="0" err="1"/>
              <a:t>muons</a:t>
            </a:r>
            <a:r>
              <a:rPr lang="en-US" dirty="0"/>
              <a:t> that fail the tight selection can be later </a:t>
            </a:r>
          </a:p>
          <a:p>
            <a:r>
              <a:rPr lang="en-US" dirty="0"/>
              <a:t>recovered during the track-calorimeter cluster linking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-PF </a:t>
            </a:r>
            <a:r>
              <a:rPr lang="en-US" dirty="0" err="1"/>
              <a:t>muon</a:t>
            </a:r>
            <a:r>
              <a:rPr lang="en-US" dirty="0"/>
              <a:t> ID uses information from additional sub-detectors </a:t>
            </a:r>
          </a:p>
          <a:p>
            <a:r>
              <a:rPr lang="en-US" dirty="0"/>
              <a:t>to suppress further background.</a:t>
            </a:r>
          </a:p>
          <a:p>
            <a:endParaRPr lang="en-US" dirty="0"/>
          </a:p>
          <a:p>
            <a:r>
              <a:rPr lang="en-US" dirty="0"/>
              <a:t>-Isolated </a:t>
            </a:r>
            <a:r>
              <a:rPr lang="en-US" dirty="0" err="1"/>
              <a:t>Muons</a:t>
            </a:r>
            <a:r>
              <a:rPr lang="en-US" dirty="0"/>
              <a:t>  are required to pass Loose selection</a:t>
            </a:r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dirty="0" err="1"/>
              <a:t>Muons</a:t>
            </a:r>
            <a:r>
              <a:rPr lang="en-US" dirty="0"/>
              <a:t> inside jets need higher identification criteria</a:t>
            </a:r>
          </a:p>
          <a:p>
            <a:r>
              <a:rPr lang="en-US" dirty="0"/>
              <a:t>to reject punch through and fakes so they are subject to </a:t>
            </a:r>
          </a:p>
          <a:p>
            <a:r>
              <a:rPr lang="en-US" dirty="0"/>
              <a:t>tighter selection</a:t>
            </a:r>
          </a:p>
          <a:p>
            <a:endParaRPr lang="en-US" dirty="0"/>
          </a:p>
          <a:p>
            <a:r>
              <a:rPr lang="en-US" dirty="0"/>
              <a:t>-Some </a:t>
            </a:r>
            <a:r>
              <a:rPr lang="en-US" dirty="0" err="1"/>
              <a:t>muons</a:t>
            </a:r>
            <a:r>
              <a:rPr lang="en-US" dirty="0"/>
              <a:t> that fail the tight selection can be later </a:t>
            </a:r>
          </a:p>
          <a:p>
            <a:r>
              <a:rPr lang="en-US" dirty="0"/>
              <a:t>recovered during the track-calorimeter cluster linking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9408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-PF </a:t>
            </a:r>
            <a:r>
              <a:rPr lang="en-US" dirty="0" err="1"/>
              <a:t>muon</a:t>
            </a:r>
            <a:r>
              <a:rPr lang="en-US" dirty="0"/>
              <a:t> ID uses information from additional sub-detectors </a:t>
            </a:r>
          </a:p>
          <a:p>
            <a:r>
              <a:rPr lang="en-US" dirty="0"/>
              <a:t>to suppress further background.</a:t>
            </a:r>
          </a:p>
          <a:p>
            <a:endParaRPr lang="en-US" dirty="0"/>
          </a:p>
          <a:p>
            <a:r>
              <a:rPr lang="en-US" dirty="0"/>
              <a:t>-Isolated </a:t>
            </a:r>
            <a:r>
              <a:rPr lang="en-US" dirty="0" err="1"/>
              <a:t>Muons</a:t>
            </a:r>
            <a:r>
              <a:rPr lang="en-US" dirty="0"/>
              <a:t>  are required to pass Loose selection</a:t>
            </a:r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dirty="0" err="1"/>
              <a:t>Muons</a:t>
            </a:r>
            <a:r>
              <a:rPr lang="en-US" dirty="0"/>
              <a:t> inside jets need higher identification criteria</a:t>
            </a:r>
          </a:p>
          <a:p>
            <a:r>
              <a:rPr lang="en-US" dirty="0"/>
              <a:t>to reject punch through and fakes so they are subject to </a:t>
            </a:r>
          </a:p>
          <a:p>
            <a:r>
              <a:rPr lang="en-US" dirty="0"/>
              <a:t>tighter selection</a:t>
            </a:r>
          </a:p>
          <a:p>
            <a:endParaRPr lang="en-US" dirty="0"/>
          </a:p>
          <a:p>
            <a:r>
              <a:rPr lang="en-US" dirty="0"/>
              <a:t>-Some </a:t>
            </a:r>
            <a:r>
              <a:rPr lang="en-US" dirty="0" err="1"/>
              <a:t>muons</a:t>
            </a:r>
            <a:r>
              <a:rPr lang="en-US" dirty="0"/>
              <a:t> that fail the tight selection can be later </a:t>
            </a:r>
          </a:p>
          <a:p>
            <a:r>
              <a:rPr lang="en-US" dirty="0"/>
              <a:t>recovered during the track-calorimeter cluster linking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9156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9pPr>
          </a:lstStyle>
          <a:p>
            <a:fld id="{7F003B5B-6533-7049-972D-7E439C78E56F}" type="slidenum">
              <a:rPr lang="en-US" sz="1200"/>
              <a:pPr/>
              <a:t>48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532226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9pPr>
          </a:lstStyle>
          <a:p>
            <a:fld id="{96797079-4A0F-304B-AFF5-9A043B4D5E3F}" type="slidenum">
              <a:rPr lang="en-US" sz="1200"/>
              <a:pPr/>
              <a:t>49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44654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-PF </a:t>
            </a:r>
            <a:r>
              <a:rPr lang="en-US" dirty="0" err="1"/>
              <a:t>muon</a:t>
            </a:r>
            <a:r>
              <a:rPr lang="en-US" dirty="0"/>
              <a:t> ID uses information from additional sub-detectors </a:t>
            </a:r>
          </a:p>
          <a:p>
            <a:r>
              <a:rPr lang="en-US" dirty="0"/>
              <a:t>to suppress further background.</a:t>
            </a:r>
          </a:p>
          <a:p>
            <a:endParaRPr lang="en-US" dirty="0"/>
          </a:p>
          <a:p>
            <a:r>
              <a:rPr lang="en-US" dirty="0"/>
              <a:t>-Isolated </a:t>
            </a:r>
            <a:r>
              <a:rPr lang="en-US" dirty="0" err="1"/>
              <a:t>Muons</a:t>
            </a:r>
            <a:r>
              <a:rPr lang="en-US" dirty="0"/>
              <a:t>  are required to pass Loose selection</a:t>
            </a:r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dirty="0" err="1"/>
              <a:t>Muons</a:t>
            </a:r>
            <a:r>
              <a:rPr lang="en-US" dirty="0"/>
              <a:t> inside jets need higher identification criteria</a:t>
            </a:r>
          </a:p>
          <a:p>
            <a:r>
              <a:rPr lang="en-US" dirty="0"/>
              <a:t>to reject punch through and fakes so they are subject to </a:t>
            </a:r>
          </a:p>
          <a:p>
            <a:r>
              <a:rPr lang="en-US" dirty="0"/>
              <a:t>tighter selection</a:t>
            </a:r>
          </a:p>
          <a:p>
            <a:endParaRPr lang="en-US" dirty="0"/>
          </a:p>
          <a:p>
            <a:r>
              <a:rPr lang="en-US" dirty="0"/>
              <a:t>-Some </a:t>
            </a:r>
            <a:r>
              <a:rPr lang="en-US" dirty="0" err="1"/>
              <a:t>muons</a:t>
            </a:r>
            <a:r>
              <a:rPr lang="en-US" dirty="0"/>
              <a:t> that fail the tight selection can be later </a:t>
            </a:r>
          </a:p>
          <a:p>
            <a:r>
              <a:rPr lang="en-US" dirty="0"/>
              <a:t>recovered during the track-calorimeter cluster linking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542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-PF </a:t>
            </a:r>
            <a:r>
              <a:rPr lang="en-US" dirty="0" err="1"/>
              <a:t>muon</a:t>
            </a:r>
            <a:r>
              <a:rPr lang="en-US" dirty="0"/>
              <a:t> ID uses information from additional sub-detectors </a:t>
            </a:r>
          </a:p>
          <a:p>
            <a:r>
              <a:rPr lang="en-US" dirty="0"/>
              <a:t>to suppress further background.</a:t>
            </a:r>
          </a:p>
          <a:p>
            <a:endParaRPr lang="en-US" dirty="0"/>
          </a:p>
          <a:p>
            <a:r>
              <a:rPr lang="en-US" dirty="0"/>
              <a:t>-Isolated </a:t>
            </a:r>
            <a:r>
              <a:rPr lang="en-US" dirty="0" err="1"/>
              <a:t>Muons</a:t>
            </a:r>
            <a:r>
              <a:rPr lang="en-US" dirty="0"/>
              <a:t>  are required to pass Loose selection</a:t>
            </a:r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dirty="0" err="1"/>
              <a:t>Muons</a:t>
            </a:r>
            <a:r>
              <a:rPr lang="en-US" dirty="0"/>
              <a:t> inside jets need higher identification criteria</a:t>
            </a:r>
          </a:p>
          <a:p>
            <a:r>
              <a:rPr lang="en-US" dirty="0"/>
              <a:t>to reject punch through and fakes so they are subject to </a:t>
            </a:r>
          </a:p>
          <a:p>
            <a:r>
              <a:rPr lang="en-US" dirty="0"/>
              <a:t>tighter selection</a:t>
            </a:r>
          </a:p>
          <a:p>
            <a:endParaRPr lang="en-US" dirty="0"/>
          </a:p>
          <a:p>
            <a:r>
              <a:rPr lang="en-US" dirty="0"/>
              <a:t>-Some </a:t>
            </a:r>
            <a:r>
              <a:rPr lang="en-US" dirty="0" err="1"/>
              <a:t>muons</a:t>
            </a:r>
            <a:r>
              <a:rPr lang="en-US" dirty="0"/>
              <a:t> that fail the tight selection can be later </a:t>
            </a:r>
          </a:p>
          <a:p>
            <a:r>
              <a:rPr lang="en-US" dirty="0"/>
              <a:t>recovered during the track-calorimeter cluster linking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885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-PF </a:t>
            </a:r>
            <a:r>
              <a:rPr lang="en-US" dirty="0" err="1"/>
              <a:t>muon</a:t>
            </a:r>
            <a:r>
              <a:rPr lang="en-US" dirty="0"/>
              <a:t> ID uses information from additional sub-detectors </a:t>
            </a:r>
          </a:p>
          <a:p>
            <a:r>
              <a:rPr lang="en-US" dirty="0"/>
              <a:t>to suppress further background.</a:t>
            </a:r>
          </a:p>
          <a:p>
            <a:endParaRPr lang="en-US" dirty="0"/>
          </a:p>
          <a:p>
            <a:r>
              <a:rPr lang="en-US" dirty="0"/>
              <a:t>-Isolated </a:t>
            </a:r>
            <a:r>
              <a:rPr lang="en-US" dirty="0" err="1"/>
              <a:t>Muons</a:t>
            </a:r>
            <a:r>
              <a:rPr lang="en-US" dirty="0"/>
              <a:t>  are required to pass Loose selection</a:t>
            </a:r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dirty="0" err="1"/>
              <a:t>Muons</a:t>
            </a:r>
            <a:r>
              <a:rPr lang="en-US" dirty="0"/>
              <a:t> inside jets need higher identification criteria</a:t>
            </a:r>
          </a:p>
          <a:p>
            <a:r>
              <a:rPr lang="en-US" dirty="0"/>
              <a:t>to reject punch through and fakes so they are subject to </a:t>
            </a:r>
          </a:p>
          <a:p>
            <a:r>
              <a:rPr lang="en-US" dirty="0"/>
              <a:t>tighter selection</a:t>
            </a:r>
          </a:p>
          <a:p>
            <a:endParaRPr lang="en-US" dirty="0"/>
          </a:p>
          <a:p>
            <a:r>
              <a:rPr lang="en-US" dirty="0"/>
              <a:t>-Some </a:t>
            </a:r>
            <a:r>
              <a:rPr lang="en-US" dirty="0" err="1"/>
              <a:t>muons</a:t>
            </a:r>
            <a:r>
              <a:rPr lang="en-US" dirty="0"/>
              <a:t> that fail the tight selection can be later </a:t>
            </a:r>
          </a:p>
          <a:p>
            <a:r>
              <a:rPr lang="en-US" dirty="0"/>
              <a:t>recovered during the track-calorimeter cluster linking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508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-PF </a:t>
            </a:r>
            <a:r>
              <a:rPr lang="en-US" dirty="0" err="1"/>
              <a:t>muon</a:t>
            </a:r>
            <a:r>
              <a:rPr lang="en-US" dirty="0"/>
              <a:t> ID uses information from additional sub-detectors </a:t>
            </a:r>
          </a:p>
          <a:p>
            <a:r>
              <a:rPr lang="en-US" dirty="0"/>
              <a:t>to suppress further background.</a:t>
            </a:r>
          </a:p>
          <a:p>
            <a:endParaRPr lang="en-US" dirty="0"/>
          </a:p>
          <a:p>
            <a:r>
              <a:rPr lang="en-US" dirty="0"/>
              <a:t>-Isolated </a:t>
            </a:r>
            <a:r>
              <a:rPr lang="en-US" dirty="0" err="1"/>
              <a:t>Muons</a:t>
            </a:r>
            <a:r>
              <a:rPr lang="en-US" dirty="0"/>
              <a:t>  are required to pass Loose selection</a:t>
            </a:r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dirty="0" err="1"/>
              <a:t>Muons</a:t>
            </a:r>
            <a:r>
              <a:rPr lang="en-US" dirty="0"/>
              <a:t> inside jets need higher identification criteria</a:t>
            </a:r>
          </a:p>
          <a:p>
            <a:r>
              <a:rPr lang="en-US" dirty="0"/>
              <a:t>to reject punch through and fakes so they are subject to </a:t>
            </a:r>
          </a:p>
          <a:p>
            <a:r>
              <a:rPr lang="en-US" dirty="0"/>
              <a:t>tighter selection</a:t>
            </a:r>
          </a:p>
          <a:p>
            <a:endParaRPr lang="en-US" dirty="0"/>
          </a:p>
          <a:p>
            <a:r>
              <a:rPr lang="en-US" dirty="0"/>
              <a:t>-Some </a:t>
            </a:r>
            <a:r>
              <a:rPr lang="en-US" dirty="0" err="1"/>
              <a:t>muons</a:t>
            </a:r>
            <a:r>
              <a:rPr lang="en-US" dirty="0"/>
              <a:t> that fail the tight selection can be later </a:t>
            </a:r>
          </a:p>
          <a:p>
            <a:r>
              <a:rPr lang="en-US" dirty="0"/>
              <a:t>recovered during the track-calorimeter cluster linking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230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-PF </a:t>
            </a:r>
            <a:r>
              <a:rPr lang="en-US" dirty="0" err="1"/>
              <a:t>muon</a:t>
            </a:r>
            <a:r>
              <a:rPr lang="en-US" dirty="0"/>
              <a:t> ID uses information from additional sub-detectors </a:t>
            </a:r>
          </a:p>
          <a:p>
            <a:r>
              <a:rPr lang="en-US" dirty="0"/>
              <a:t>to suppress further background.</a:t>
            </a:r>
          </a:p>
          <a:p>
            <a:endParaRPr lang="en-US" dirty="0"/>
          </a:p>
          <a:p>
            <a:r>
              <a:rPr lang="en-US" dirty="0"/>
              <a:t>-Isolated </a:t>
            </a:r>
            <a:r>
              <a:rPr lang="en-US" dirty="0" err="1"/>
              <a:t>Muons</a:t>
            </a:r>
            <a:r>
              <a:rPr lang="en-US" dirty="0"/>
              <a:t>  are required to pass Loose selection</a:t>
            </a:r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dirty="0" err="1"/>
              <a:t>Muons</a:t>
            </a:r>
            <a:r>
              <a:rPr lang="en-US" dirty="0"/>
              <a:t> inside jets need higher identification criteria</a:t>
            </a:r>
          </a:p>
          <a:p>
            <a:r>
              <a:rPr lang="en-US" dirty="0"/>
              <a:t>to reject punch through and fakes so they are subject to </a:t>
            </a:r>
          </a:p>
          <a:p>
            <a:r>
              <a:rPr lang="en-US" dirty="0"/>
              <a:t>tighter selection</a:t>
            </a:r>
          </a:p>
          <a:p>
            <a:endParaRPr lang="en-US" dirty="0"/>
          </a:p>
          <a:p>
            <a:r>
              <a:rPr lang="en-US" dirty="0"/>
              <a:t>-Some </a:t>
            </a:r>
            <a:r>
              <a:rPr lang="en-US" dirty="0" err="1"/>
              <a:t>muons</a:t>
            </a:r>
            <a:r>
              <a:rPr lang="en-US" dirty="0"/>
              <a:t> that fail the tight selection can be later </a:t>
            </a:r>
          </a:p>
          <a:p>
            <a:r>
              <a:rPr lang="en-US" dirty="0"/>
              <a:t>recovered during the track-calorimeter cluster linking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603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-PF </a:t>
            </a:r>
            <a:r>
              <a:rPr lang="en-US" dirty="0" err="1"/>
              <a:t>muon</a:t>
            </a:r>
            <a:r>
              <a:rPr lang="en-US" dirty="0"/>
              <a:t> ID uses information from additional sub-detectors </a:t>
            </a:r>
          </a:p>
          <a:p>
            <a:r>
              <a:rPr lang="en-US" dirty="0"/>
              <a:t>to suppress further background.</a:t>
            </a:r>
          </a:p>
          <a:p>
            <a:endParaRPr lang="en-US" dirty="0"/>
          </a:p>
          <a:p>
            <a:r>
              <a:rPr lang="en-US" dirty="0"/>
              <a:t>-Isolated </a:t>
            </a:r>
            <a:r>
              <a:rPr lang="en-US" dirty="0" err="1"/>
              <a:t>Muons</a:t>
            </a:r>
            <a:r>
              <a:rPr lang="en-US" dirty="0"/>
              <a:t>  are required to pass Loose selection</a:t>
            </a:r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dirty="0" err="1"/>
              <a:t>Muons</a:t>
            </a:r>
            <a:r>
              <a:rPr lang="en-US" dirty="0"/>
              <a:t> inside jets need higher identification criteria</a:t>
            </a:r>
          </a:p>
          <a:p>
            <a:r>
              <a:rPr lang="en-US" dirty="0"/>
              <a:t>to reject punch through and fakes so they are subject to </a:t>
            </a:r>
          </a:p>
          <a:p>
            <a:r>
              <a:rPr lang="en-US" dirty="0"/>
              <a:t>tighter selection</a:t>
            </a:r>
          </a:p>
          <a:p>
            <a:endParaRPr lang="en-US" dirty="0"/>
          </a:p>
          <a:p>
            <a:r>
              <a:rPr lang="en-US" dirty="0"/>
              <a:t>-Some </a:t>
            </a:r>
            <a:r>
              <a:rPr lang="en-US" dirty="0" err="1"/>
              <a:t>muons</a:t>
            </a:r>
            <a:r>
              <a:rPr lang="en-US" dirty="0"/>
              <a:t> that fail the tight selection can be later </a:t>
            </a:r>
          </a:p>
          <a:p>
            <a:r>
              <a:rPr lang="en-US" dirty="0"/>
              <a:t>recovered during the track-calorimeter cluster linking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057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62675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dirty="0"/>
              <a:t>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324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-228600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7F32AF-989F-C449-BCCF-FA51790EE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6764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09600" y="63246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latin typeface="Helvetica" pitchFamily="-107" charset="0"/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539750" y="6400800"/>
            <a:ext cx="9061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GB" sz="1200" i="1" baseline="0" dirty="0"/>
              <a:t> </a:t>
            </a:r>
            <a:r>
              <a:rPr lang="en-US" sz="1200" i="1" baseline="0" dirty="0"/>
              <a:t>Mikhail Kirsanov</a:t>
            </a:r>
            <a:r>
              <a:rPr lang="en-GB" sz="1200" i="1" baseline="0" dirty="0"/>
              <a:t>    </a:t>
            </a:r>
            <a:r>
              <a:rPr lang="ru-RU" sz="1200" i="1" baseline="0" dirty="0"/>
              <a:t>   </a:t>
            </a:r>
            <a:r>
              <a:rPr lang="en-US" sz="1200" i="1" baseline="0" dirty="0"/>
              <a:t>Recent results and plans of the</a:t>
            </a:r>
            <a:r>
              <a:rPr lang="en-GB" sz="1200" i="1" baseline="0" dirty="0"/>
              <a:t> NA64 experiment</a:t>
            </a:r>
            <a:r>
              <a:rPr lang="en-US" sz="1200" i="1" baseline="0" dirty="0"/>
              <a:t> </a:t>
            </a:r>
            <a:r>
              <a:rPr lang="en-GB" sz="1200" i="1" baseline="0" dirty="0"/>
              <a:t>  </a:t>
            </a:r>
            <a:r>
              <a:rPr lang="en-US" sz="1200" i="1" baseline="0" dirty="0"/>
              <a:t>  Physics of Particles at Medium and High Energies</a:t>
            </a:r>
            <a:r>
              <a:rPr lang="en-GB" sz="1200" i="1" dirty="0"/>
              <a:t>     </a:t>
            </a: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9477375" y="6400800"/>
            <a:ext cx="2825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fld id="{E3147AF5-E8B9-2346-8ED7-B35AB3481356}" type="slidenum">
              <a:rPr lang="en-US" sz="1200" i="1">
                <a:latin typeface="Arial" charset="0"/>
                <a:ea typeface="Arial" charset="0"/>
                <a:cs typeface="Arial" charset="0"/>
              </a:rPr>
              <a:pPr>
                <a:defRPr/>
              </a:pPr>
              <a:t>‹#›</a:t>
            </a:fld>
            <a:endParaRPr lang="en-US" sz="120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0"/>
            <a:ext cx="8001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8" name="Picture 10" descr="Logo_PC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1449754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84B81"/>
          </a:solidFill>
          <a:latin typeface="Arial"/>
          <a:ea typeface="ＭＳ Ｐゴシック" pitchFamily="-107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84B81"/>
          </a:solidFill>
          <a:latin typeface="Arial" pitchFamily="-109" charset="0"/>
          <a:ea typeface="ＭＳ Ｐゴシック" pitchFamily="-107" charset="-128"/>
          <a:cs typeface="Arial" pitchFamily="-109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84B81"/>
          </a:solidFill>
          <a:latin typeface="Arial" pitchFamily="-109" charset="0"/>
          <a:ea typeface="ＭＳ Ｐゴシック" pitchFamily="-107" charset="-128"/>
          <a:cs typeface="Arial" pitchFamily="-109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84B81"/>
          </a:solidFill>
          <a:latin typeface="Arial" pitchFamily="-109" charset="0"/>
          <a:ea typeface="ＭＳ Ｐゴシック" pitchFamily="-107" charset="-128"/>
          <a:cs typeface="Arial" pitchFamily="-109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184B81"/>
          </a:solidFill>
          <a:latin typeface="Arial" pitchFamily="-109" charset="0"/>
          <a:ea typeface="ＭＳ Ｐゴシック" pitchFamily="-107" charset="-128"/>
          <a:cs typeface="Arial" pitchFamily="-109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184B81"/>
          </a:solidFill>
          <a:latin typeface="Arial"/>
          <a:ea typeface="ＭＳ Ｐゴシック" pitchFamily="-107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184B81"/>
          </a:solidFill>
          <a:latin typeface="Arial"/>
          <a:ea typeface="ＭＳ Ｐゴシック" pitchFamily="-107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184B81"/>
          </a:solidFill>
          <a:latin typeface="Arial"/>
          <a:ea typeface="ＭＳ Ｐゴシック" pitchFamily="-107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184B81"/>
          </a:solidFill>
          <a:latin typeface="Arial"/>
          <a:ea typeface="ＭＳ Ｐゴシック" pitchFamily="-107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184B81"/>
          </a:solidFill>
          <a:latin typeface="Arial"/>
          <a:ea typeface="ＭＳ Ｐゴシック" pitchFamily="-107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1600200" y="3352800"/>
            <a:ext cx="699742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</a:rPr>
              <a:t>Mikhail Kirsanov</a:t>
            </a:r>
            <a:r>
              <a:rPr lang="en-US" sz="2400" dirty="0"/>
              <a:t> </a:t>
            </a:r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dirty="0">
                <a:solidFill>
                  <a:srgbClr val="000090"/>
                </a:solidFill>
              </a:rPr>
              <a:t>JINR</a:t>
            </a:r>
          </a:p>
          <a:p>
            <a:endParaRPr lang="en-US" sz="2400" dirty="0">
              <a:solidFill>
                <a:srgbClr val="000090"/>
              </a:solidFill>
            </a:endParaRPr>
          </a:p>
          <a:p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Physics of Particles at Medium and High Energies</a:t>
            </a:r>
          </a:p>
          <a:p>
            <a:r>
              <a:rPr lang="en-US" sz="2400" dirty="0" err="1">
                <a:solidFill>
                  <a:srgbClr val="2F8B20"/>
                </a:solidFill>
              </a:rPr>
              <a:t>Protvino</a:t>
            </a:r>
            <a:r>
              <a:rPr lang="en-US" sz="2400" dirty="0">
                <a:solidFill>
                  <a:srgbClr val="2F8B20"/>
                </a:solidFill>
              </a:rPr>
              <a:t>, 2026</a:t>
            </a: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444500" y="-152400"/>
            <a:ext cx="9448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        Recent results and plans of the NA64 experiment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1155700" y="-152400"/>
            <a:ext cx="8750300" cy="1052736"/>
          </a:xfrm>
        </p:spPr>
        <p:txBody>
          <a:bodyPr>
            <a:normAutofit fontScale="90000"/>
          </a:bodyPr>
          <a:lstStyle/>
          <a:p>
            <a:r>
              <a:rPr lang="en-GB" sz="3200" dirty="0"/>
              <a:t>NA64 in 2021-2022, permanent place at H4 prepared by the CERN Beam Division</a:t>
            </a:r>
            <a:endParaRPr lang="en-US" sz="3200" dirty="0"/>
          </a:p>
        </p:txBody>
      </p:sp>
      <p:pic>
        <p:nvPicPr>
          <p:cNvPr id="2" name="Picture 1" descr="NA64new_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22119"/>
            <a:ext cx="6934200" cy="547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70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8750300" cy="1052736"/>
          </a:xfrm>
        </p:spPr>
        <p:txBody>
          <a:bodyPr>
            <a:normAutofit/>
          </a:bodyPr>
          <a:lstStyle/>
          <a:p>
            <a:r>
              <a:rPr lang="en-GB" sz="3200" dirty="0"/>
              <a:t>NA64 in 2022  </a:t>
            </a:r>
            <a:endParaRPr lang="en-US" sz="3200" dirty="0"/>
          </a:p>
        </p:txBody>
      </p:sp>
      <p:pic>
        <p:nvPicPr>
          <p:cNvPr id="7" name="Picture 6" descr="na64e_2022.png">
            <a:extLst>
              <a:ext uri="{FF2B5EF4-FFF2-40B4-BE49-F238E27FC236}">
                <a16:creationId xmlns:a16="http://schemas.microsoft.com/office/drawing/2014/main" id="{D1E4FC7A-59CB-5B4C-A604-5A53035FB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22" y="914400"/>
            <a:ext cx="9360127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63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8750300" cy="1052736"/>
          </a:xfrm>
        </p:spPr>
        <p:txBody>
          <a:bodyPr>
            <a:normAutofit/>
          </a:bodyPr>
          <a:lstStyle/>
          <a:p>
            <a:r>
              <a:rPr lang="en-GB" sz="3200" dirty="0"/>
              <a:t>NA64 in 2025 - 2026  </a:t>
            </a:r>
            <a:endParaRPr lang="en-US" sz="3200" dirty="0"/>
          </a:p>
        </p:txBody>
      </p:sp>
      <p:pic>
        <p:nvPicPr>
          <p:cNvPr id="4" name="Picture 3" descr="A diagram of a long line&#10;&#10;Description automatically generated">
            <a:extLst>
              <a:ext uri="{FF2B5EF4-FFF2-40B4-BE49-F238E27FC236}">
                <a16:creationId xmlns:a16="http://schemas.microsoft.com/office/drawing/2014/main" id="{F31C8ACF-BC69-524A-2B8B-EC1AC302E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6498"/>
            <a:ext cx="9448800" cy="496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05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HCvsEC_sig-bck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1066800"/>
            <a:ext cx="87503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Rectangle 1028"/>
          <p:cNvSpPr txBox="1">
            <a:spLocks noChangeArrowheads="1"/>
          </p:cNvSpPr>
          <p:nvPr/>
        </p:nvSpPr>
        <p:spPr bwMode="auto">
          <a:xfrm>
            <a:off x="0" y="0"/>
            <a:ext cx="9906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CH" sz="2800" b="1" dirty="0">
                <a:solidFill>
                  <a:srgbClr val="000000"/>
                </a:solidFill>
                <a:latin typeface="Geneva" charset="0"/>
                <a:cs typeface="Geneva" charset="0"/>
              </a:rPr>
              <a:t>Simulation </a:t>
            </a:r>
            <a:r>
              <a:rPr lang="de-CH" sz="2800" b="1" dirty="0" err="1">
                <a:solidFill>
                  <a:srgbClr val="000000"/>
                </a:solidFill>
                <a:latin typeface="Geneva" charset="0"/>
                <a:cs typeface="Geneva" charset="0"/>
              </a:rPr>
              <a:t>of</a:t>
            </a:r>
            <a:r>
              <a:rPr lang="de-CH" sz="2800" b="1" dirty="0">
                <a:solidFill>
                  <a:srgbClr val="000000"/>
                </a:solidFill>
                <a:latin typeface="Geneva" charset="0"/>
                <a:cs typeface="Geneva" charset="0"/>
              </a:rPr>
              <a:t> </a:t>
            </a:r>
            <a:r>
              <a:rPr lang="de-CH" sz="2800" b="1" dirty="0" err="1">
                <a:solidFill>
                  <a:srgbClr val="FF0000"/>
                </a:solidFill>
                <a:latin typeface="Geneva" charset="0"/>
                <a:cs typeface="Geneva" charset="0"/>
              </a:rPr>
              <a:t>eZ</a:t>
            </a:r>
            <a:r>
              <a:rPr lang="de-CH" sz="2800" b="1" dirty="0">
                <a:solidFill>
                  <a:srgbClr val="FF0000"/>
                </a:solidFill>
                <a:latin typeface="Geneva" charset="0"/>
                <a:cs typeface="Geneva" charset="0"/>
              </a:rPr>
              <a:t>-&gt;</a:t>
            </a:r>
            <a:r>
              <a:rPr lang="de-CH" sz="2800" b="1" dirty="0" err="1">
                <a:solidFill>
                  <a:srgbClr val="FF0000"/>
                </a:solidFill>
                <a:latin typeface="Geneva" charset="0"/>
                <a:cs typeface="Geneva" charset="0"/>
              </a:rPr>
              <a:t>eZA</a:t>
            </a:r>
            <a:r>
              <a:rPr lang="de-CH" sz="2800" b="1" dirty="0">
                <a:solidFill>
                  <a:srgbClr val="FF0000"/>
                </a:solidFill>
                <a:latin typeface="Geneva" charset="0"/>
                <a:cs typeface="Geneva" charset="0"/>
              </a:rPr>
              <a:t>´</a:t>
            </a:r>
            <a:r>
              <a:rPr lang="de-CH" sz="2800" b="1" dirty="0">
                <a:solidFill>
                  <a:srgbClr val="000000"/>
                </a:solidFill>
                <a:latin typeface="Geneva" charset="0"/>
                <a:cs typeface="Geneva" charset="0"/>
              </a:rPr>
              <a:t>; A´-&gt; invisible @ BG </a:t>
            </a:r>
            <a:endParaRPr lang="en-US" sz="2800" b="1" dirty="0">
              <a:solidFill>
                <a:srgbClr val="000000"/>
              </a:solidFill>
              <a:latin typeface="Geneva" charset="0"/>
              <a:cs typeface="Geneva" charset="0"/>
            </a:endParaRPr>
          </a:p>
        </p:txBody>
      </p:sp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1238250" y="838201"/>
            <a:ext cx="8172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CH" sz="2000" dirty="0" err="1">
                <a:solidFill>
                  <a:srgbClr val="FF0000"/>
                </a:solidFill>
                <a:latin typeface="Geneva" charset="0"/>
                <a:cs typeface="Geneva" charset="0"/>
              </a:rPr>
              <a:t>A´emission</a:t>
            </a:r>
            <a:r>
              <a:rPr lang="de-CH" sz="2000" dirty="0">
                <a:solidFill>
                  <a:srgbClr val="FF0000"/>
                </a:solidFill>
                <a:latin typeface="Geneva" charset="0"/>
                <a:cs typeface="Geneva" charset="0"/>
              </a:rPr>
              <a:t> </a:t>
            </a:r>
            <a:r>
              <a:rPr lang="de-CH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in </a:t>
            </a:r>
            <a:r>
              <a:rPr lang="de-CH" sz="2000" dirty="0" err="1">
                <a:solidFill>
                  <a:srgbClr val="000000"/>
                </a:solidFill>
                <a:latin typeface="Geneva" charset="0"/>
                <a:cs typeface="Geneva" charset="0"/>
              </a:rPr>
              <a:t>the</a:t>
            </a:r>
            <a:r>
              <a:rPr lang="de-CH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 </a:t>
            </a:r>
            <a:r>
              <a:rPr lang="de-CH" sz="2000" dirty="0" err="1">
                <a:solidFill>
                  <a:srgbClr val="000000"/>
                </a:solidFill>
                <a:latin typeface="Geneva" charset="0"/>
                <a:cs typeface="Geneva" charset="0"/>
              </a:rPr>
              <a:t>process</a:t>
            </a:r>
            <a:r>
              <a:rPr lang="de-CH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 </a:t>
            </a:r>
            <a:r>
              <a:rPr lang="de-CH" sz="2000" dirty="0" err="1">
                <a:solidFill>
                  <a:srgbClr val="000000"/>
                </a:solidFill>
                <a:latin typeface="Geneva" charset="0"/>
                <a:cs typeface="Geneva" charset="0"/>
              </a:rPr>
              <a:t>of</a:t>
            </a:r>
            <a:r>
              <a:rPr lang="de-CH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 </a:t>
            </a:r>
            <a:r>
              <a:rPr lang="de-CH" sz="2000" dirty="0" err="1">
                <a:solidFill>
                  <a:srgbClr val="000000"/>
                </a:solidFill>
                <a:latin typeface="Geneva" charset="0"/>
                <a:cs typeface="Geneva" charset="0"/>
              </a:rPr>
              <a:t>e</a:t>
            </a:r>
            <a:r>
              <a:rPr lang="de-CH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-m </a:t>
            </a:r>
            <a:r>
              <a:rPr lang="de-CH" sz="2000" dirty="0" err="1">
                <a:solidFill>
                  <a:srgbClr val="000000"/>
                </a:solidFill>
                <a:latin typeface="Geneva" charset="0"/>
                <a:cs typeface="Geneva" charset="0"/>
              </a:rPr>
              <a:t>shower</a:t>
            </a:r>
            <a:r>
              <a:rPr lang="de-CH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 </a:t>
            </a:r>
            <a:r>
              <a:rPr lang="de-CH" sz="2000" dirty="0" err="1">
                <a:solidFill>
                  <a:srgbClr val="000000"/>
                </a:solidFill>
                <a:latin typeface="Geneva" charset="0"/>
                <a:cs typeface="Geneva" charset="0"/>
              </a:rPr>
              <a:t>development</a:t>
            </a:r>
            <a:r>
              <a:rPr lang="de-CH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.</a:t>
            </a:r>
          </a:p>
          <a:p>
            <a:r>
              <a:rPr lang="de-CH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 </a:t>
            </a:r>
            <a:r>
              <a:rPr lang="de-CH" sz="2000" dirty="0" err="1">
                <a:solidFill>
                  <a:srgbClr val="000000"/>
                </a:solidFill>
                <a:latin typeface="Geneva" charset="0"/>
                <a:cs typeface="Geneva" charset="0"/>
              </a:rPr>
              <a:t>σ</a:t>
            </a:r>
            <a:r>
              <a:rPr lang="de-CH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(</a:t>
            </a:r>
            <a:r>
              <a:rPr lang="en-US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e</a:t>
            </a:r>
            <a:r>
              <a:rPr lang="en-US" sz="2000" baseline="30000" dirty="0">
                <a:solidFill>
                  <a:srgbClr val="000000"/>
                </a:solidFill>
                <a:latin typeface="Geneva" charset="0"/>
                <a:cs typeface="Geneva" charset="0"/>
              </a:rPr>
              <a:t>-</a:t>
            </a:r>
            <a:r>
              <a:rPr lang="de-CH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Z-&gt;</a:t>
            </a:r>
            <a:r>
              <a:rPr lang="en-US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e</a:t>
            </a:r>
            <a:r>
              <a:rPr lang="en-US" sz="2000" baseline="30000" dirty="0">
                <a:solidFill>
                  <a:srgbClr val="000000"/>
                </a:solidFill>
                <a:latin typeface="Geneva" charset="0"/>
                <a:cs typeface="Geneva" charset="0"/>
              </a:rPr>
              <a:t>-</a:t>
            </a:r>
            <a:r>
              <a:rPr lang="de-CH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ZA´) </a:t>
            </a:r>
            <a:r>
              <a:rPr lang="ru-RU" dirty="0">
                <a:solidFill>
                  <a:srgbClr val="000000"/>
                </a:solidFill>
                <a:latin typeface="Geneva" charset="0"/>
                <a:cs typeface="Geneva" charset="0"/>
              </a:rPr>
              <a:t>(</a:t>
            </a:r>
            <a:r>
              <a:rPr lang="de-CH" sz="2000" dirty="0" err="1">
                <a:solidFill>
                  <a:srgbClr val="000000"/>
                </a:solidFill>
                <a:latin typeface="Geneva" charset="0"/>
                <a:cs typeface="Geneva" charset="0"/>
              </a:rPr>
              <a:t>Bjorken</a:t>
            </a:r>
            <a:r>
              <a:rPr lang="de-CH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 et al. 2009</a:t>
            </a:r>
            <a:r>
              <a:rPr lang="ru-RU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)</a:t>
            </a:r>
            <a:r>
              <a:rPr lang="de-CH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  </a:t>
            </a:r>
            <a:endParaRPr lang="en-US" sz="2000" dirty="0">
              <a:cs typeface="Geneva" charset="0"/>
            </a:endParaRPr>
          </a:p>
        </p:txBody>
      </p:sp>
      <p:sp>
        <p:nvSpPr>
          <p:cNvPr id="35844" name="Rectangle 6"/>
          <p:cNvSpPr>
            <a:spLocks noChangeArrowheads="1"/>
          </p:cNvSpPr>
          <p:nvPr/>
        </p:nvSpPr>
        <p:spPr bwMode="auto">
          <a:xfrm>
            <a:off x="5035550" y="2362200"/>
            <a:ext cx="17335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CH">
                <a:solidFill>
                  <a:srgbClr val="000000"/>
                </a:solidFill>
                <a:latin typeface="Geneva" charset="0"/>
                <a:cs typeface="Geneva" charset="0"/>
              </a:rPr>
              <a:t>M</a:t>
            </a:r>
            <a:r>
              <a:rPr lang="de-CH" baseline="-25000">
                <a:solidFill>
                  <a:srgbClr val="000000"/>
                </a:solidFill>
                <a:latin typeface="Geneva" charset="0"/>
                <a:cs typeface="Geneva" charset="0"/>
              </a:rPr>
              <a:t>A´</a:t>
            </a:r>
            <a:r>
              <a:rPr lang="de-CH">
                <a:solidFill>
                  <a:srgbClr val="000000"/>
                </a:solidFill>
                <a:latin typeface="Geneva" charset="0"/>
                <a:cs typeface="Geneva" charset="0"/>
              </a:rPr>
              <a:t>= 50 MeV</a:t>
            </a:r>
          </a:p>
          <a:p>
            <a:r>
              <a:rPr lang="de-CH">
                <a:solidFill>
                  <a:srgbClr val="000000"/>
                </a:solidFill>
                <a:latin typeface="Geneva" charset="0"/>
                <a:cs typeface="Geneva" charset="0"/>
              </a:rPr>
              <a:t>ε  ≤10</a:t>
            </a:r>
            <a:r>
              <a:rPr lang="de-CH" baseline="30000">
                <a:solidFill>
                  <a:srgbClr val="000000"/>
                </a:solidFill>
                <a:latin typeface="Geneva" charset="0"/>
                <a:cs typeface="Geneva" charset="0"/>
              </a:rPr>
              <a:t>-1</a:t>
            </a:r>
            <a:r>
              <a:rPr lang="de-CH">
                <a:solidFill>
                  <a:srgbClr val="000000"/>
                </a:solidFill>
                <a:latin typeface="Geneva" charset="0"/>
                <a:cs typeface="Geneva" charset="0"/>
              </a:rPr>
              <a:t> </a:t>
            </a:r>
            <a:endParaRPr lang="en-US">
              <a:cs typeface="Geneva" charset="0"/>
            </a:endParaRPr>
          </a:p>
        </p:txBody>
      </p:sp>
      <p:sp>
        <p:nvSpPr>
          <p:cNvPr id="35845" name="Rectangle 7"/>
          <p:cNvSpPr>
            <a:spLocks noChangeArrowheads="1"/>
          </p:cNvSpPr>
          <p:nvPr/>
        </p:nvSpPr>
        <p:spPr bwMode="auto">
          <a:xfrm>
            <a:off x="997155" y="1600201"/>
            <a:ext cx="21417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CH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SM </a:t>
            </a:r>
            <a:r>
              <a:rPr lang="de-CH" sz="2000" dirty="0" err="1">
                <a:solidFill>
                  <a:srgbClr val="000000"/>
                </a:solidFill>
                <a:latin typeface="Geneva" charset="0"/>
                <a:cs typeface="Geneva" charset="0"/>
              </a:rPr>
              <a:t>events</a:t>
            </a:r>
            <a:r>
              <a:rPr lang="de-CH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:</a:t>
            </a:r>
          </a:p>
          <a:p>
            <a:r>
              <a:rPr lang="de-CH" sz="2000" dirty="0">
                <a:solidFill>
                  <a:srgbClr val="2A3DD5"/>
                </a:solidFill>
                <a:latin typeface="Geneva" charset="0"/>
                <a:cs typeface="Geneva" charset="0"/>
              </a:rPr>
              <a:t>E</a:t>
            </a:r>
            <a:r>
              <a:rPr lang="de-CH" sz="2000" baseline="-25000" dirty="0">
                <a:solidFill>
                  <a:srgbClr val="2A3DD5"/>
                </a:solidFill>
                <a:latin typeface="Geneva" charset="0"/>
                <a:cs typeface="Geneva" charset="0"/>
              </a:rPr>
              <a:t>ECAL</a:t>
            </a:r>
            <a:r>
              <a:rPr lang="de-CH" sz="2000" dirty="0">
                <a:solidFill>
                  <a:srgbClr val="2A3DD5"/>
                </a:solidFill>
                <a:latin typeface="Geneva" charset="0"/>
                <a:cs typeface="Geneva" charset="0"/>
              </a:rPr>
              <a:t>+E</a:t>
            </a:r>
            <a:r>
              <a:rPr lang="de-CH" sz="2000" baseline="-25000" dirty="0">
                <a:solidFill>
                  <a:srgbClr val="2A3DD5"/>
                </a:solidFill>
                <a:latin typeface="Geneva" charset="0"/>
                <a:cs typeface="Geneva" charset="0"/>
              </a:rPr>
              <a:t>HCAL</a:t>
            </a:r>
            <a:r>
              <a:rPr lang="de-CH" sz="2000" dirty="0">
                <a:solidFill>
                  <a:srgbClr val="2A3DD5"/>
                </a:solidFill>
                <a:latin typeface="Geneva" charset="0"/>
                <a:cs typeface="Geneva" charset="0"/>
              </a:rPr>
              <a:t> ~ E</a:t>
            </a:r>
            <a:r>
              <a:rPr lang="de-CH" sz="2000" baseline="-25000" dirty="0">
                <a:solidFill>
                  <a:srgbClr val="2A3DD5"/>
                </a:solidFill>
                <a:latin typeface="Geneva" charset="0"/>
                <a:cs typeface="Geneva" charset="0"/>
              </a:rPr>
              <a:t>0</a:t>
            </a:r>
            <a:r>
              <a:rPr lang="de-CH" sz="2000" dirty="0">
                <a:solidFill>
                  <a:srgbClr val="2A3DD5"/>
                </a:solidFill>
                <a:latin typeface="Geneva" charset="0"/>
                <a:cs typeface="Geneva" charset="0"/>
              </a:rPr>
              <a:t> </a:t>
            </a:r>
            <a:endParaRPr lang="en-US" sz="2000" dirty="0">
              <a:solidFill>
                <a:srgbClr val="2A3DD5"/>
              </a:solidFill>
              <a:cs typeface="Geneva" charset="0"/>
            </a:endParaRPr>
          </a:p>
        </p:txBody>
      </p:sp>
      <p:sp>
        <p:nvSpPr>
          <p:cNvPr id="35846" name="Rectangle 8"/>
          <p:cNvSpPr>
            <a:spLocks noChangeArrowheads="1"/>
          </p:cNvSpPr>
          <p:nvPr/>
        </p:nvSpPr>
        <p:spPr bwMode="auto">
          <a:xfrm>
            <a:off x="6438900" y="5715001"/>
            <a:ext cx="2559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CH" sz="2000">
                <a:latin typeface="Geneva" charset="0"/>
                <a:cs typeface="Geneva" charset="0"/>
              </a:rPr>
              <a:t>A´events</a:t>
            </a:r>
            <a:r>
              <a:rPr lang="de-CH" sz="2000">
                <a:solidFill>
                  <a:srgbClr val="5612CA"/>
                </a:solidFill>
                <a:latin typeface="Geneva" charset="0"/>
                <a:cs typeface="Geneva" charset="0"/>
              </a:rPr>
              <a:t>:</a:t>
            </a:r>
          </a:p>
          <a:p>
            <a:r>
              <a:rPr lang="de-CH" sz="2000">
                <a:solidFill>
                  <a:srgbClr val="2A3DD5"/>
                </a:solidFill>
                <a:latin typeface="Geneva" charset="0"/>
                <a:cs typeface="Geneva" charset="0"/>
              </a:rPr>
              <a:t>E</a:t>
            </a:r>
            <a:r>
              <a:rPr lang="de-CH" sz="2000" baseline="-25000">
                <a:solidFill>
                  <a:srgbClr val="2A3DD5"/>
                </a:solidFill>
                <a:latin typeface="Geneva" charset="0"/>
                <a:cs typeface="Geneva" charset="0"/>
              </a:rPr>
              <a:t>ECAL</a:t>
            </a:r>
            <a:r>
              <a:rPr lang="de-CH" sz="2000">
                <a:solidFill>
                  <a:srgbClr val="2A3DD5"/>
                </a:solidFill>
                <a:latin typeface="Geneva" charset="0"/>
                <a:cs typeface="Geneva" charset="0"/>
              </a:rPr>
              <a:t>&lt;E</a:t>
            </a:r>
            <a:r>
              <a:rPr lang="de-CH" sz="2000" baseline="-25000">
                <a:solidFill>
                  <a:srgbClr val="2A3DD5"/>
                </a:solidFill>
                <a:latin typeface="Geneva" charset="0"/>
                <a:cs typeface="Geneva" charset="0"/>
              </a:rPr>
              <a:t>0</a:t>
            </a:r>
            <a:r>
              <a:rPr lang="de-CH" sz="2000">
                <a:solidFill>
                  <a:srgbClr val="2A3DD5"/>
                </a:solidFill>
                <a:latin typeface="Geneva" charset="0"/>
                <a:cs typeface="Geneva" charset="0"/>
              </a:rPr>
              <a:t>; E</a:t>
            </a:r>
            <a:r>
              <a:rPr lang="de-CH" sz="2000" baseline="-25000">
                <a:solidFill>
                  <a:srgbClr val="2A3DD5"/>
                </a:solidFill>
                <a:latin typeface="Geneva" charset="0"/>
                <a:cs typeface="Geneva" charset="0"/>
              </a:rPr>
              <a:t>HCAL</a:t>
            </a:r>
            <a:r>
              <a:rPr lang="de-CH" sz="2000">
                <a:solidFill>
                  <a:srgbClr val="2A3DD5"/>
                </a:solidFill>
                <a:latin typeface="Geneva" charset="0"/>
                <a:cs typeface="Geneva" charset="0"/>
              </a:rPr>
              <a:t>=0</a:t>
            </a:r>
            <a:endParaRPr lang="en-US" sz="2000">
              <a:solidFill>
                <a:srgbClr val="2A3DD5"/>
              </a:solidFill>
              <a:cs typeface="Geneva" charset="0"/>
            </a:endParaRPr>
          </a:p>
        </p:txBody>
      </p:sp>
      <p:cxnSp>
        <p:nvCxnSpPr>
          <p:cNvPr id="35847" name="Straight Arrow Connector 2"/>
          <p:cNvCxnSpPr>
            <a:cxnSpLocks noChangeShapeType="1"/>
          </p:cNvCxnSpPr>
          <p:nvPr/>
        </p:nvCxnSpPr>
        <p:spPr bwMode="auto">
          <a:xfrm>
            <a:off x="2228851" y="2362201"/>
            <a:ext cx="3761185" cy="1901825"/>
          </a:xfrm>
          <a:prstGeom prst="straightConnector1">
            <a:avLst/>
          </a:prstGeom>
          <a:noFill/>
          <a:ln w="12700">
            <a:solidFill>
              <a:srgbClr val="2A3DD5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848" name="Straight Arrow Connector 4"/>
          <p:cNvCxnSpPr>
            <a:cxnSpLocks noChangeShapeType="1"/>
          </p:cNvCxnSpPr>
          <p:nvPr/>
        </p:nvCxnSpPr>
        <p:spPr bwMode="auto">
          <a:xfrm flipH="1" flipV="1">
            <a:off x="6273800" y="5029200"/>
            <a:ext cx="660400" cy="838200"/>
          </a:xfrm>
          <a:prstGeom prst="straightConnector1">
            <a:avLst/>
          </a:prstGeom>
          <a:noFill/>
          <a:ln w="19050">
            <a:solidFill>
              <a:srgbClr val="2A3DD5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851" name="Straight Connector 2"/>
          <p:cNvCxnSpPr>
            <a:cxnSpLocks noChangeShapeType="1"/>
          </p:cNvCxnSpPr>
          <p:nvPr/>
        </p:nvCxnSpPr>
        <p:spPr bwMode="auto">
          <a:xfrm>
            <a:off x="3219450" y="3962400"/>
            <a:ext cx="3467100" cy="914400"/>
          </a:xfrm>
          <a:prstGeom prst="line">
            <a:avLst/>
          </a:prstGeom>
          <a:noFill/>
          <a:ln w="28575">
            <a:solidFill>
              <a:srgbClr val="FBC624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690046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 txBox="1">
            <a:spLocks noChangeArrowheads="1"/>
          </p:cNvSpPr>
          <p:nvPr/>
        </p:nvSpPr>
        <p:spPr bwMode="auto">
          <a:xfrm>
            <a:off x="457200" y="-228600"/>
            <a:ext cx="9448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de-CH" sz="4000" dirty="0">
                <a:solidFill>
                  <a:srgbClr val="FF0000"/>
                </a:solidFill>
                <a:latin typeface="Geneva" charset="0"/>
                <a:cs typeface="Geneva" charset="0"/>
              </a:rPr>
              <a:t>DM </a:t>
            </a:r>
            <a:r>
              <a:rPr lang="de-CH" sz="4000" dirty="0" err="1">
                <a:solidFill>
                  <a:srgbClr val="FF0000"/>
                </a:solidFill>
                <a:latin typeface="Geneva" charset="0"/>
                <a:cs typeface="Geneva" charset="0"/>
              </a:rPr>
              <a:t>processes</a:t>
            </a:r>
            <a:r>
              <a:rPr lang="de-CH" sz="4000" dirty="0">
                <a:solidFill>
                  <a:srgbClr val="FF0000"/>
                </a:solidFill>
                <a:latin typeface="Geneva" charset="0"/>
                <a:cs typeface="Geneva" charset="0"/>
              </a:rPr>
              <a:t> </a:t>
            </a:r>
            <a:r>
              <a:rPr lang="de-CH" sz="4000" dirty="0" err="1">
                <a:solidFill>
                  <a:srgbClr val="FF0000"/>
                </a:solidFill>
                <a:latin typeface="Geneva" charset="0"/>
                <a:cs typeface="Geneva" charset="0"/>
              </a:rPr>
              <a:t>simulation</a:t>
            </a:r>
            <a:r>
              <a:rPr lang="de-CH" sz="4000" dirty="0">
                <a:solidFill>
                  <a:srgbClr val="FF0000"/>
                </a:solidFill>
                <a:latin typeface="Geneva" charset="0"/>
                <a:cs typeface="Geneva" charset="0"/>
              </a:rPr>
              <a:t>: DMG4</a:t>
            </a:r>
            <a:r>
              <a:rPr lang="en-US" sz="4000" b="1" dirty="0">
                <a:solidFill>
                  <a:srgbClr val="FF0000"/>
                </a:solidFill>
                <a:latin typeface="Arial" charset="0"/>
              </a:rPr>
              <a:t> </a:t>
            </a:r>
          </a:p>
        </p:txBody>
      </p:sp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397933" y="685800"/>
            <a:ext cx="9508067" cy="5062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ru-RU" sz="2800" dirty="0">
                <a:solidFill>
                  <a:srgbClr val="184B81"/>
                </a:solidFill>
              </a:rPr>
              <a:t> </a:t>
            </a: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r>
              <a:rPr lang="en-US" sz="2800" dirty="0">
                <a:solidFill>
                  <a:srgbClr val="184B81"/>
                </a:solidFill>
              </a:rPr>
              <a:t> </a:t>
            </a:r>
            <a:r>
              <a:rPr lang="en-US" sz="2400" dirty="0">
                <a:solidFill>
                  <a:srgbClr val="000090"/>
                </a:solidFill>
              </a:rPr>
              <a:t>Fully Geant4 compatible package </a:t>
            </a:r>
            <a:r>
              <a:rPr lang="en-US" sz="2400" dirty="0">
                <a:solidFill>
                  <a:srgbClr val="FF0000"/>
                </a:solidFill>
              </a:rPr>
              <a:t>DMG4</a:t>
            </a:r>
            <a:r>
              <a:rPr lang="en-US" sz="2400" dirty="0">
                <a:solidFill>
                  <a:srgbClr val="000090"/>
                </a:solidFill>
              </a:rPr>
              <a:t> is developed             </a:t>
            </a:r>
            <a:r>
              <a:rPr lang="is-IS" sz="2400" dirty="0">
                <a:solidFill>
                  <a:srgbClr val="FF0000"/>
                </a:solidFill>
              </a:rPr>
              <a:t>arXiv:2101.12192 [hep-ph]. </a:t>
            </a:r>
            <a:r>
              <a:rPr lang="is-IS" sz="2400" dirty="0">
                <a:solidFill>
                  <a:srgbClr val="008000"/>
                </a:solidFill>
              </a:rPr>
              <a:t>Can be used in any full simulation program based on the Geant4 toolkit</a:t>
            </a:r>
          </a:p>
          <a:p>
            <a:pPr algn="l">
              <a:buFont typeface="Arial" charset="0"/>
              <a:buChar char="•"/>
            </a:pPr>
            <a:r>
              <a:rPr lang="is-IS" sz="2400" dirty="0">
                <a:solidFill>
                  <a:srgbClr val="000090"/>
                </a:solidFill>
              </a:rPr>
              <a:t> Bremsstrahlung processes off electrons and muons                     (like </a:t>
            </a:r>
            <a:r>
              <a:rPr lang="de-CH" sz="2400" dirty="0" err="1">
                <a:solidFill>
                  <a:srgbClr val="FF0000"/>
                </a:solidFill>
                <a:latin typeface="Geneva" charset="0"/>
                <a:cs typeface="Geneva" charset="0"/>
              </a:rPr>
              <a:t>eZ</a:t>
            </a:r>
            <a:r>
              <a:rPr lang="de-CH" sz="2400" dirty="0" err="1">
                <a:solidFill>
                  <a:srgbClr val="FF0000"/>
                </a:solidFill>
                <a:latin typeface="Geneva" charset="0"/>
                <a:cs typeface="Geneva" charset="0"/>
                <a:sym typeface="Wingdings"/>
              </a:rPr>
              <a:t></a:t>
            </a:r>
            <a:r>
              <a:rPr lang="de-CH" sz="2400" dirty="0" err="1">
                <a:solidFill>
                  <a:srgbClr val="FF0000"/>
                </a:solidFill>
                <a:latin typeface="Geneva" charset="0"/>
                <a:cs typeface="Geneva" charset="0"/>
              </a:rPr>
              <a:t>eZA</a:t>
            </a:r>
            <a:r>
              <a:rPr lang="de-CH" sz="2400" dirty="0">
                <a:solidFill>
                  <a:srgbClr val="FF0000"/>
                </a:solidFill>
                <a:latin typeface="Geneva" charset="0"/>
                <a:cs typeface="Geneva" charset="0"/>
              </a:rPr>
              <a:t>´)</a:t>
            </a:r>
            <a:r>
              <a:rPr lang="is-IS" sz="2400" dirty="0">
                <a:solidFill>
                  <a:srgbClr val="000090"/>
                </a:solidFill>
              </a:rPr>
              <a:t>, gamma conversion to ALP, annihilation processes (like </a:t>
            </a:r>
            <a:r>
              <a:rPr lang="de-CH" sz="2400" dirty="0" err="1">
                <a:solidFill>
                  <a:srgbClr val="FF0000"/>
                </a:solidFill>
                <a:latin typeface="Geneva" charset="0"/>
                <a:cs typeface="Geneva" charset="0"/>
              </a:rPr>
              <a:t>e</a:t>
            </a:r>
            <a:r>
              <a:rPr lang="de-CH" sz="2400" baseline="30000" dirty="0" err="1">
                <a:solidFill>
                  <a:srgbClr val="FF0000"/>
                </a:solidFill>
                <a:latin typeface="Geneva" charset="0"/>
                <a:cs typeface="Geneva" charset="0"/>
              </a:rPr>
              <a:t>+</a:t>
            </a:r>
            <a:r>
              <a:rPr lang="de-CH" sz="2400" dirty="0" err="1">
                <a:solidFill>
                  <a:srgbClr val="FF0000"/>
                </a:solidFill>
                <a:latin typeface="Geneva" charset="0"/>
                <a:cs typeface="Geneva" charset="0"/>
              </a:rPr>
              <a:t>e</a:t>
            </a:r>
            <a:r>
              <a:rPr lang="de-CH" sz="2400" baseline="30000" dirty="0">
                <a:solidFill>
                  <a:srgbClr val="FF0000"/>
                </a:solidFill>
                <a:latin typeface="Geneva" charset="0"/>
                <a:cs typeface="Geneva" charset="0"/>
              </a:rPr>
              <a:t>-</a:t>
            </a:r>
            <a:r>
              <a:rPr lang="de-CH" sz="2400" dirty="0">
                <a:solidFill>
                  <a:srgbClr val="FF0000"/>
                </a:solidFill>
                <a:latin typeface="Geneva" charset="0"/>
                <a:cs typeface="Geneva" charset="0"/>
                <a:sym typeface="Wingdings"/>
              </a:rPr>
              <a:t> </a:t>
            </a:r>
            <a:r>
              <a:rPr lang="de-CH" sz="2400" dirty="0">
                <a:solidFill>
                  <a:srgbClr val="FF0000"/>
                </a:solidFill>
                <a:latin typeface="Geneva" charset="0"/>
                <a:cs typeface="Geneva" charset="0"/>
              </a:rPr>
              <a:t>A´</a:t>
            </a:r>
            <a:r>
              <a:rPr lang="de-CH" sz="2400" dirty="0">
                <a:solidFill>
                  <a:srgbClr val="FF0000"/>
                </a:solidFill>
                <a:latin typeface="Geneva" charset="0"/>
                <a:cs typeface="Geneva" charset="0"/>
                <a:sym typeface="Wingdings"/>
              </a:rPr>
              <a:t> </a:t>
            </a:r>
            <a:r>
              <a:rPr lang="de-CH" sz="2400" dirty="0" err="1">
                <a:solidFill>
                  <a:srgbClr val="FF0000"/>
                </a:solidFill>
                <a:latin typeface="Geneva" charset="0"/>
                <a:cs typeface="Geneva" charset="0"/>
                <a:sym typeface="Wingdings"/>
              </a:rPr>
              <a:t>χχ</a:t>
            </a:r>
            <a:r>
              <a:rPr lang="de-CH" sz="2400" dirty="0">
                <a:solidFill>
                  <a:srgbClr val="FF0000"/>
                </a:solidFill>
                <a:latin typeface="Geneva" charset="0"/>
                <a:cs typeface="Geneva" charset="0"/>
                <a:sym typeface="Wingdings"/>
              </a:rPr>
              <a:t>)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is-IS" sz="2400" dirty="0">
                <a:solidFill>
                  <a:srgbClr val="000090"/>
                </a:solidFill>
              </a:rPr>
              <a:t>can be simulated</a:t>
            </a:r>
          </a:p>
          <a:p>
            <a:pPr algn="l">
              <a:buFont typeface="Arial" charset="0"/>
              <a:buChar char="•"/>
            </a:pPr>
            <a:r>
              <a:rPr lang="is-IS" sz="2400" dirty="0">
                <a:solidFill>
                  <a:srgbClr val="000090"/>
                </a:solidFill>
              </a:rPr>
              <a:t> DM messengers: vector (</a:t>
            </a:r>
            <a:r>
              <a:rPr lang="de-CH" sz="2400" dirty="0">
                <a:solidFill>
                  <a:srgbClr val="FF0000"/>
                </a:solidFill>
                <a:latin typeface="Geneva" charset="0"/>
                <a:cs typeface="Geneva" charset="0"/>
              </a:rPr>
              <a:t>A´)</a:t>
            </a:r>
            <a:r>
              <a:rPr lang="de-CH" sz="2400" dirty="0">
                <a:solidFill>
                  <a:srgbClr val="000090"/>
                </a:solidFill>
                <a:latin typeface="Geneva" charset="0"/>
                <a:cs typeface="Geneva" charset="0"/>
              </a:rPr>
              <a:t>, axial </a:t>
            </a:r>
            <a:r>
              <a:rPr lang="de-CH" sz="2400" dirty="0" err="1">
                <a:solidFill>
                  <a:srgbClr val="000090"/>
                </a:solidFill>
                <a:latin typeface="Geneva" charset="0"/>
                <a:cs typeface="Geneva" charset="0"/>
              </a:rPr>
              <a:t>vector</a:t>
            </a:r>
            <a:r>
              <a:rPr lang="de-CH" sz="2400" dirty="0">
                <a:solidFill>
                  <a:srgbClr val="000090"/>
                </a:solidFill>
                <a:latin typeface="Geneva" charset="0"/>
                <a:cs typeface="Geneva" charset="0"/>
              </a:rPr>
              <a:t>, </a:t>
            </a:r>
            <a:r>
              <a:rPr lang="de-CH" sz="2400" dirty="0" err="1">
                <a:solidFill>
                  <a:srgbClr val="000090"/>
                </a:solidFill>
                <a:latin typeface="Geneva" charset="0"/>
                <a:cs typeface="Geneva" charset="0"/>
              </a:rPr>
              <a:t>scalar</a:t>
            </a:r>
            <a:r>
              <a:rPr lang="de-CH" sz="2400" dirty="0">
                <a:solidFill>
                  <a:srgbClr val="000090"/>
                </a:solidFill>
                <a:latin typeface="Geneva" charset="0"/>
                <a:cs typeface="Geneva" charset="0"/>
              </a:rPr>
              <a:t>, </a:t>
            </a:r>
            <a:r>
              <a:rPr lang="de-CH" sz="2400" dirty="0" err="1">
                <a:solidFill>
                  <a:srgbClr val="000090"/>
                </a:solidFill>
                <a:latin typeface="Geneva" charset="0"/>
                <a:cs typeface="Geneva" charset="0"/>
              </a:rPr>
              <a:t>pseudoscalar</a:t>
            </a:r>
            <a:r>
              <a:rPr lang="de-CH" sz="2400" dirty="0">
                <a:solidFill>
                  <a:srgbClr val="000090"/>
                </a:solidFill>
                <a:latin typeface="Geneva" charset="0"/>
                <a:cs typeface="Geneva" charset="0"/>
              </a:rPr>
              <a:t>, </a:t>
            </a:r>
            <a:r>
              <a:rPr lang="de-CH" sz="2400" dirty="0" err="1">
                <a:solidFill>
                  <a:srgbClr val="000090"/>
                </a:solidFill>
                <a:latin typeface="Geneva" charset="0"/>
                <a:cs typeface="Geneva" charset="0"/>
              </a:rPr>
              <a:t>spin</a:t>
            </a:r>
            <a:r>
              <a:rPr lang="de-CH" sz="2400" dirty="0">
                <a:solidFill>
                  <a:srgbClr val="000090"/>
                </a:solidFill>
                <a:latin typeface="Geneva" charset="0"/>
                <a:cs typeface="Geneva" charset="0"/>
              </a:rPr>
              <a:t> 2 (</a:t>
            </a:r>
            <a:r>
              <a:rPr lang="de-CH" sz="2400" dirty="0" err="1">
                <a:solidFill>
                  <a:srgbClr val="000090"/>
                </a:solidFill>
                <a:latin typeface="Geneva" charset="0"/>
                <a:cs typeface="Geneva" charset="0"/>
              </a:rPr>
              <a:t>graviton</a:t>
            </a:r>
            <a:r>
              <a:rPr lang="de-CH" sz="2400" dirty="0">
                <a:solidFill>
                  <a:srgbClr val="000090"/>
                </a:solidFill>
                <a:latin typeface="Geneva" charset="0"/>
                <a:cs typeface="Geneva" charset="0"/>
              </a:rPr>
              <a:t>), </a:t>
            </a:r>
            <a:r>
              <a:rPr lang="de-CH" sz="2400" dirty="0" err="1">
                <a:solidFill>
                  <a:srgbClr val="000090"/>
                </a:solidFill>
                <a:latin typeface="Geneva" charset="0"/>
                <a:cs typeface="Geneva" charset="0"/>
              </a:rPr>
              <a:t>masses</a:t>
            </a:r>
            <a:r>
              <a:rPr lang="de-CH" sz="2400" dirty="0">
                <a:solidFill>
                  <a:srgbClr val="000090"/>
                </a:solidFill>
                <a:latin typeface="Geneva" charset="0"/>
                <a:cs typeface="Geneva" charset="0"/>
              </a:rPr>
              <a:t> </a:t>
            </a:r>
            <a:r>
              <a:rPr lang="de-CH" sz="2400" dirty="0" err="1">
                <a:solidFill>
                  <a:srgbClr val="000090"/>
                </a:solidFill>
                <a:latin typeface="Geneva" charset="0"/>
                <a:cs typeface="Geneva" charset="0"/>
              </a:rPr>
              <a:t>up</a:t>
            </a:r>
            <a:r>
              <a:rPr lang="de-CH" sz="2400" dirty="0">
                <a:solidFill>
                  <a:srgbClr val="000090"/>
                </a:solidFill>
                <a:latin typeface="Geneva" charset="0"/>
                <a:cs typeface="Geneva" charset="0"/>
              </a:rPr>
              <a:t> </a:t>
            </a:r>
            <a:r>
              <a:rPr lang="de-CH" sz="2400" dirty="0" err="1">
                <a:solidFill>
                  <a:srgbClr val="000090"/>
                </a:solidFill>
                <a:latin typeface="Geneva" charset="0"/>
                <a:cs typeface="Geneva" charset="0"/>
              </a:rPr>
              <a:t>to</a:t>
            </a:r>
            <a:r>
              <a:rPr lang="de-CH" sz="2400" dirty="0">
                <a:solidFill>
                  <a:srgbClr val="000090"/>
                </a:solidFill>
                <a:latin typeface="Geneva" charset="0"/>
                <a:cs typeface="Geneva" charset="0"/>
              </a:rPr>
              <a:t> 3 </a:t>
            </a:r>
            <a:r>
              <a:rPr lang="de-CH" sz="2400" dirty="0" err="1">
                <a:solidFill>
                  <a:srgbClr val="000090"/>
                </a:solidFill>
                <a:latin typeface="Geneva" charset="0"/>
                <a:cs typeface="Geneva" charset="0"/>
              </a:rPr>
              <a:t>GeV</a:t>
            </a:r>
            <a:endParaRPr lang="de-CH" sz="2400" dirty="0">
              <a:solidFill>
                <a:srgbClr val="000090"/>
              </a:solidFill>
              <a:latin typeface="Geneva" charset="0"/>
              <a:cs typeface="Geneva" charset="0"/>
            </a:endParaRPr>
          </a:p>
          <a:p>
            <a:pPr algn="l">
              <a:buFont typeface="Arial" charset="0"/>
              <a:buChar char="•"/>
            </a:pPr>
            <a:r>
              <a:rPr lang="de-CH" sz="2400" dirty="0">
                <a:solidFill>
                  <a:srgbClr val="000090"/>
                </a:solidFill>
                <a:latin typeface="Geneva" charset="0"/>
                <a:cs typeface="Geneva" charset="0"/>
              </a:rPr>
              <a:t> Invisible </a:t>
            </a:r>
            <a:r>
              <a:rPr lang="de-CH" sz="2400" dirty="0" err="1">
                <a:solidFill>
                  <a:srgbClr val="000090"/>
                </a:solidFill>
                <a:latin typeface="Geneva" charset="0"/>
                <a:cs typeface="Geneva" charset="0"/>
              </a:rPr>
              <a:t>and</a:t>
            </a:r>
            <a:r>
              <a:rPr lang="de-CH" sz="2400" dirty="0">
                <a:solidFill>
                  <a:srgbClr val="000090"/>
                </a:solidFill>
                <a:latin typeface="Geneva" charset="0"/>
                <a:cs typeface="Geneva" charset="0"/>
              </a:rPr>
              <a:t> </a:t>
            </a:r>
            <a:r>
              <a:rPr lang="de-CH" sz="2400" dirty="0" err="1">
                <a:solidFill>
                  <a:srgbClr val="000090"/>
                </a:solidFill>
                <a:latin typeface="Geneva" charset="0"/>
                <a:cs typeface="Geneva" charset="0"/>
              </a:rPr>
              <a:t>visible</a:t>
            </a:r>
            <a:r>
              <a:rPr lang="de-CH" sz="2400" dirty="0">
                <a:solidFill>
                  <a:srgbClr val="000090"/>
                </a:solidFill>
                <a:latin typeface="Geneva" charset="0"/>
                <a:cs typeface="Geneva" charset="0"/>
              </a:rPr>
              <a:t> (</a:t>
            </a:r>
            <a:r>
              <a:rPr lang="de-CH" sz="2400" dirty="0" err="1">
                <a:solidFill>
                  <a:srgbClr val="000090"/>
                </a:solidFill>
                <a:latin typeface="Geneva" charset="0"/>
                <a:cs typeface="Geneva" charset="0"/>
              </a:rPr>
              <a:t>to</a:t>
            </a:r>
            <a:r>
              <a:rPr lang="de-CH" sz="2400" dirty="0">
                <a:solidFill>
                  <a:srgbClr val="000090"/>
                </a:solidFill>
                <a:latin typeface="Geneva" charset="0"/>
                <a:cs typeface="Geneva" charset="0"/>
              </a:rPr>
              <a:t> SM </a:t>
            </a:r>
            <a:r>
              <a:rPr lang="de-CH" sz="2400" dirty="0" err="1">
                <a:solidFill>
                  <a:srgbClr val="000090"/>
                </a:solidFill>
                <a:latin typeface="Geneva" charset="0"/>
                <a:cs typeface="Geneva" charset="0"/>
              </a:rPr>
              <a:t>particles</a:t>
            </a:r>
            <a:r>
              <a:rPr lang="de-CH" sz="2400" dirty="0">
                <a:solidFill>
                  <a:srgbClr val="000090"/>
                </a:solidFill>
                <a:latin typeface="Geneva" charset="0"/>
                <a:cs typeface="Geneva" charset="0"/>
              </a:rPr>
              <a:t>) </a:t>
            </a:r>
            <a:r>
              <a:rPr lang="de-CH" sz="2400" dirty="0" err="1">
                <a:solidFill>
                  <a:srgbClr val="000090"/>
                </a:solidFill>
                <a:latin typeface="Geneva" charset="0"/>
                <a:cs typeface="Geneva" charset="0"/>
              </a:rPr>
              <a:t>decays</a:t>
            </a:r>
            <a:endParaRPr lang="en-US" sz="2400" dirty="0">
              <a:solidFill>
                <a:srgbClr val="000090"/>
              </a:solidFill>
            </a:endParaRPr>
          </a:p>
          <a:p>
            <a:pPr algn="l">
              <a:buFont typeface="Arial" charset="0"/>
              <a:buChar char="•"/>
            </a:pP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For the total cross section we use the full matrix element calculations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(ETL) </a:t>
            </a:r>
            <a:r>
              <a:rPr lang="en-US" sz="2400" dirty="0">
                <a:solidFill>
                  <a:srgbClr val="000090"/>
                </a:solidFill>
              </a:rPr>
              <a:t>(</a:t>
            </a:r>
            <a:r>
              <a:rPr lang="is-IS" sz="2400" dirty="0"/>
              <a:t>arXiV:1712.05706 [hep-ph]) </a:t>
            </a:r>
            <a:r>
              <a:rPr lang="is-IS" sz="2400" dirty="0">
                <a:solidFill>
                  <a:srgbClr val="000090"/>
                </a:solidFill>
              </a:rPr>
              <a:t>through the K-factors</a:t>
            </a:r>
            <a:r>
              <a:rPr lang="en-US" sz="2400" dirty="0">
                <a:solidFill>
                  <a:srgbClr val="000090"/>
                </a:solidFill>
              </a:rPr>
              <a:t> applied to the IWW cross sections. These K-factors can be as small as 1/15 for electrons at M</a:t>
            </a:r>
            <a:r>
              <a:rPr lang="en-US" sz="2400" baseline="-25000" dirty="0">
                <a:solidFill>
                  <a:srgbClr val="000090"/>
                </a:solidFill>
              </a:rPr>
              <a:t>A</a:t>
            </a:r>
            <a:r>
              <a:rPr lang="en-US" sz="2400" dirty="0">
                <a:solidFill>
                  <a:srgbClr val="000090"/>
                </a:solidFill>
              </a:rPr>
              <a:t> ~ 1 GeV</a:t>
            </a:r>
            <a:endParaRPr lang="en-US" sz="2400" dirty="0">
              <a:solidFill>
                <a:srgbClr val="FF6600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r>
              <a:rPr lang="en-US" sz="2800" dirty="0">
                <a:solidFill>
                  <a:srgbClr val="184B81"/>
                </a:solidFill>
              </a:rPr>
              <a:t>A</a:t>
            </a:r>
          </a:p>
          <a:p>
            <a:pPr algn="l">
              <a:buFont typeface="Arial" charset="0"/>
              <a:buChar char="•"/>
            </a:pPr>
            <a:r>
              <a:rPr lang="en-US" sz="2800" dirty="0">
                <a:solidFill>
                  <a:srgbClr val="184B81"/>
                </a:solidFill>
              </a:rPr>
              <a:t> Results</a:t>
            </a:r>
          </a:p>
          <a:p>
            <a:pPr algn="l">
              <a:buFont typeface="Arial" charset="0"/>
              <a:buChar char="•"/>
            </a:pPr>
            <a:r>
              <a:rPr lang="en-US" sz="2800" dirty="0">
                <a:solidFill>
                  <a:srgbClr val="184B81"/>
                </a:solidFill>
              </a:rPr>
              <a:t> Future plans</a:t>
            </a:r>
          </a:p>
          <a:p>
            <a:pPr algn="l">
              <a:buFont typeface="Arial" charset="0"/>
              <a:buChar char="•"/>
            </a:pPr>
            <a:r>
              <a:rPr lang="en-US" sz="2800" dirty="0">
                <a:solidFill>
                  <a:srgbClr val="184B81"/>
                </a:solidFill>
              </a:rPr>
              <a:t> Conclusion</a:t>
            </a:r>
          </a:p>
        </p:txBody>
      </p:sp>
    </p:spTree>
    <p:extLst>
      <p:ext uri="{BB962C8B-B14F-4D97-AF65-F5344CB8AC3E}">
        <p14:creationId xmlns:p14="http://schemas.microsoft.com/office/powerpoint/2010/main" val="529089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 txBox="1">
            <a:spLocks noChangeArrowheads="1"/>
          </p:cNvSpPr>
          <p:nvPr/>
        </p:nvSpPr>
        <p:spPr bwMode="auto">
          <a:xfrm>
            <a:off x="457200" y="-228600"/>
            <a:ext cx="9448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de-CH" sz="4000" dirty="0">
                <a:solidFill>
                  <a:srgbClr val="FF0000"/>
                </a:solidFill>
                <a:latin typeface="Geneva" charset="0"/>
                <a:cs typeface="Geneva" charset="0"/>
              </a:rPr>
              <a:t>DM </a:t>
            </a:r>
            <a:r>
              <a:rPr lang="de-CH" sz="4000" dirty="0" err="1">
                <a:solidFill>
                  <a:srgbClr val="FF0000"/>
                </a:solidFill>
                <a:latin typeface="Geneva" charset="0"/>
                <a:cs typeface="Geneva" charset="0"/>
              </a:rPr>
              <a:t>processes</a:t>
            </a:r>
            <a:r>
              <a:rPr lang="de-CH" sz="4000" dirty="0">
                <a:solidFill>
                  <a:srgbClr val="FF0000"/>
                </a:solidFill>
                <a:latin typeface="Geneva" charset="0"/>
                <a:cs typeface="Geneva" charset="0"/>
              </a:rPr>
              <a:t> </a:t>
            </a:r>
            <a:r>
              <a:rPr lang="de-CH" sz="4000" dirty="0" err="1">
                <a:solidFill>
                  <a:srgbClr val="FF0000"/>
                </a:solidFill>
                <a:latin typeface="Geneva" charset="0"/>
                <a:cs typeface="Geneva" charset="0"/>
              </a:rPr>
              <a:t>simulation</a:t>
            </a:r>
            <a:r>
              <a:rPr lang="de-CH" sz="4000" dirty="0">
                <a:solidFill>
                  <a:srgbClr val="FF0000"/>
                </a:solidFill>
                <a:latin typeface="Geneva" charset="0"/>
                <a:cs typeface="Geneva" charset="0"/>
              </a:rPr>
              <a:t>: DMG4(2)</a:t>
            </a:r>
            <a:r>
              <a:rPr lang="en-US" sz="4000" b="1" dirty="0">
                <a:solidFill>
                  <a:srgbClr val="FF0000"/>
                </a:solidFill>
                <a:latin typeface="Arial" charset="0"/>
              </a:rPr>
              <a:t> </a:t>
            </a:r>
          </a:p>
        </p:txBody>
      </p:sp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397933" y="685800"/>
            <a:ext cx="9508067" cy="486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ru-RU" sz="2800" dirty="0">
                <a:solidFill>
                  <a:srgbClr val="184B81"/>
                </a:solidFill>
              </a:rPr>
              <a:t> </a:t>
            </a: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r>
              <a:rPr lang="en-US" sz="2800" dirty="0">
                <a:solidFill>
                  <a:srgbClr val="184B81"/>
                </a:solidFill>
              </a:rPr>
              <a:t> </a:t>
            </a:r>
            <a:r>
              <a:rPr lang="en-US" sz="2400" dirty="0">
                <a:solidFill>
                  <a:srgbClr val="000090"/>
                </a:solidFill>
              </a:rPr>
              <a:t>Simplified IWW approximation in e</a:t>
            </a:r>
            <a:r>
              <a:rPr lang="en-US" sz="2400" baseline="30000" dirty="0">
                <a:solidFill>
                  <a:srgbClr val="000090"/>
                </a:solidFill>
              </a:rPr>
              <a:t>-+ </a:t>
            </a:r>
            <a:r>
              <a:rPr lang="en-US" sz="2400" dirty="0">
                <a:solidFill>
                  <a:srgbClr val="000090"/>
                </a:solidFill>
              </a:rPr>
              <a:t>beams for differential cross sections (messenger masses &gt; 1 MeV), sufficient accuracy. Messenger energy and angle are sampled</a:t>
            </a:r>
          </a:p>
          <a:p>
            <a:pPr algn="l">
              <a:buFont typeface="Arial" charset="0"/>
              <a:buChar char="•"/>
            </a:pPr>
            <a:r>
              <a:rPr lang="en-US" sz="2400" dirty="0">
                <a:solidFill>
                  <a:srgbClr val="000090"/>
                </a:solidFill>
              </a:rPr>
              <a:t> Tabulated e</a:t>
            </a:r>
            <a:r>
              <a:rPr lang="en-US" sz="2400" baseline="30000" dirty="0">
                <a:solidFill>
                  <a:srgbClr val="000090"/>
                </a:solidFill>
              </a:rPr>
              <a:t>-+ </a:t>
            </a:r>
            <a:r>
              <a:rPr lang="en-US" sz="2400" dirty="0">
                <a:solidFill>
                  <a:srgbClr val="000090"/>
                </a:solidFill>
              </a:rPr>
              <a:t>beams differential cross section for masses &lt; 1 MeV</a:t>
            </a:r>
          </a:p>
          <a:p>
            <a:pPr algn="l">
              <a:buFont typeface="Arial" charset="0"/>
              <a:buChar char="•"/>
            </a:pP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Recently implemented WW approximation in muon beams </a:t>
            </a:r>
            <a:r>
              <a:rPr lang="en-US" sz="2400" dirty="0">
                <a:solidFill>
                  <a:srgbClr val="25269B"/>
                </a:solidFill>
              </a:rPr>
              <a:t>Complicated analytical integration. Messenger energy and recoil muon angle are sampled by default (needed in analysis, see below)</a:t>
            </a:r>
          </a:p>
          <a:p>
            <a:pPr algn="l">
              <a:buFont typeface="Arial" charset="0"/>
              <a:buChar char="•"/>
            </a:pPr>
            <a:r>
              <a:rPr lang="en-US" sz="2400" dirty="0">
                <a:solidFill>
                  <a:srgbClr val="25269B"/>
                </a:solidFill>
              </a:rPr>
              <a:t> WW formulas are now extended to scalar mediators</a:t>
            </a:r>
          </a:p>
          <a:p>
            <a:pPr algn="l">
              <a:buFont typeface="Arial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 Recently implemented: spin 2 messengers</a:t>
            </a:r>
          </a:p>
          <a:p>
            <a:pPr algn="l">
              <a:buFont typeface="Arial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 Recently implemented: </a:t>
            </a:r>
            <a:r>
              <a:rPr lang="en-US" sz="2400" dirty="0" err="1">
                <a:solidFill>
                  <a:srgbClr val="FF0000"/>
                </a:solidFill>
              </a:rPr>
              <a:t>semivisible</a:t>
            </a:r>
            <a:r>
              <a:rPr lang="en-US" sz="2400" dirty="0">
                <a:solidFill>
                  <a:srgbClr val="FF0000"/>
                </a:solidFill>
              </a:rPr>
              <a:t> decays of DM</a:t>
            </a:r>
          </a:p>
          <a:p>
            <a:pPr algn="l">
              <a:buFont typeface="Arial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25269B"/>
                </a:solidFill>
              </a:rPr>
              <a:t>Presented at ACAT-2021 and ACAT-2022</a:t>
            </a:r>
          </a:p>
          <a:p>
            <a:pPr algn="l">
              <a:buFont typeface="Arial" charset="0"/>
              <a:buChar char="•"/>
            </a:pP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>
                <a:solidFill>
                  <a:srgbClr val="FF6600"/>
                </a:solidFill>
              </a:rPr>
              <a:t>We continue to develop the package (convenience, new processes)</a:t>
            </a: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r>
              <a:rPr lang="en-US" sz="2800" dirty="0">
                <a:solidFill>
                  <a:srgbClr val="184B81"/>
                </a:solidFill>
              </a:rPr>
              <a:t>A</a:t>
            </a:r>
          </a:p>
          <a:p>
            <a:pPr algn="l">
              <a:buFont typeface="Arial" charset="0"/>
              <a:buChar char="•"/>
            </a:pPr>
            <a:r>
              <a:rPr lang="en-US" sz="2800" dirty="0">
                <a:solidFill>
                  <a:srgbClr val="184B81"/>
                </a:solidFill>
              </a:rPr>
              <a:t> Results</a:t>
            </a:r>
          </a:p>
          <a:p>
            <a:pPr algn="l">
              <a:buFont typeface="Arial" charset="0"/>
              <a:buChar char="•"/>
            </a:pPr>
            <a:r>
              <a:rPr lang="en-US" sz="2800" dirty="0">
                <a:solidFill>
                  <a:srgbClr val="184B81"/>
                </a:solidFill>
              </a:rPr>
              <a:t> Future plans</a:t>
            </a:r>
          </a:p>
          <a:p>
            <a:pPr algn="l">
              <a:buFont typeface="Arial" charset="0"/>
              <a:buChar char="•"/>
            </a:pPr>
            <a:r>
              <a:rPr lang="en-US" sz="2800" dirty="0">
                <a:solidFill>
                  <a:srgbClr val="184B81"/>
                </a:solidFill>
              </a:rPr>
              <a:t> Conclusion</a:t>
            </a:r>
          </a:p>
        </p:txBody>
      </p:sp>
    </p:spTree>
    <p:extLst>
      <p:ext uri="{BB962C8B-B14F-4D97-AF65-F5344CB8AC3E}">
        <p14:creationId xmlns:p14="http://schemas.microsoft.com/office/powerpoint/2010/main" val="4230361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990600" y="-152400"/>
            <a:ext cx="8750300" cy="1052736"/>
          </a:xfrm>
        </p:spPr>
        <p:txBody>
          <a:bodyPr>
            <a:normAutofit/>
          </a:bodyPr>
          <a:lstStyle/>
          <a:p>
            <a:r>
              <a:rPr lang="en-GB" sz="3200" dirty="0"/>
              <a:t>Analysis of data 2022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B35804-D8A9-BF43-8F6C-667AA1B7B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196" y="751974"/>
            <a:ext cx="6781800" cy="5354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EBF440-9C78-8141-BE20-6E30D2D58CC2}"/>
              </a:ext>
            </a:extLst>
          </p:cNvPr>
          <p:cNvSpPr txBox="1"/>
          <p:nvPr/>
        </p:nvSpPr>
        <p:spPr>
          <a:xfrm>
            <a:off x="159004" y="1371600"/>
            <a:ext cx="28061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How is this shape formed?</a:t>
            </a:r>
            <a:endParaRPr lang="en-US" dirty="0">
              <a:solidFill>
                <a:srgbClr val="008000"/>
              </a:solidFill>
            </a:endParaRPr>
          </a:p>
          <a:p>
            <a:pPr marL="342900" indent="-342900" algn="l">
              <a:buFont typeface="Wingdings" charset="2"/>
              <a:buChar char="§"/>
            </a:pPr>
            <a:r>
              <a:rPr lang="en-US" dirty="0">
                <a:solidFill>
                  <a:srgbClr val="184B81"/>
                </a:solidFill>
              </a:rPr>
              <a:t>Electron – nuclear and gamma – nuclear interactions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The main peak is cut off by trigger requirement      E</a:t>
            </a:r>
            <a:r>
              <a:rPr lang="en-US" baseline="-25000" dirty="0">
                <a:solidFill>
                  <a:srgbClr val="FF0000"/>
                </a:solidFill>
              </a:rPr>
              <a:t>ECAL</a:t>
            </a:r>
            <a:r>
              <a:rPr lang="en-US" dirty="0">
                <a:solidFill>
                  <a:srgbClr val="FF0000"/>
                </a:solidFill>
              </a:rPr>
              <a:t> &lt; 85GeV</a:t>
            </a:r>
            <a:endParaRPr lang="en-US" dirty="0">
              <a:solidFill>
                <a:srgbClr val="2F8B20"/>
              </a:solidFill>
            </a:endParaRPr>
          </a:p>
          <a:p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83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990600" y="-152400"/>
            <a:ext cx="8750300" cy="1052736"/>
          </a:xfrm>
        </p:spPr>
        <p:txBody>
          <a:bodyPr>
            <a:normAutofit/>
          </a:bodyPr>
          <a:lstStyle/>
          <a:p>
            <a:r>
              <a:rPr lang="en-GB" sz="3200" dirty="0"/>
              <a:t>Background: example of extrapolation</a:t>
            </a:r>
            <a:endParaRPr lang="en-US" sz="3200" dirty="0"/>
          </a:p>
        </p:txBody>
      </p:sp>
      <p:pic>
        <p:nvPicPr>
          <p:cNvPr id="3" name="Picture 2" descr="BG_esti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5486400" cy="5134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3600" y="3383238"/>
            <a:ext cx="37239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BG from the beam</a:t>
            </a:r>
          </a:p>
          <a:p>
            <a:r>
              <a:rPr lang="en-US" dirty="0"/>
              <a:t> elements (iii) is suppressed</a:t>
            </a:r>
          </a:p>
          <a:p>
            <a:r>
              <a:rPr lang="en-US" dirty="0"/>
              <a:t> by multiplicity cuts</a:t>
            </a:r>
          </a:p>
          <a:p>
            <a:r>
              <a:rPr lang="en-US" dirty="0"/>
              <a:t> in MM and Straw tubes</a:t>
            </a:r>
          </a:p>
          <a:p>
            <a:r>
              <a:rPr lang="en-US" dirty="0"/>
              <a:t> and by HCAL Topo cuts.</a:t>
            </a:r>
          </a:p>
          <a:p>
            <a:r>
              <a:rPr lang="en-US" dirty="0"/>
              <a:t>Estimated from extrapolation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1C42FE-F0E0-2546-853F-DF9984635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2872" y="1535770"/>
            <a:ext cx="4425950" cy="12974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3037D4-951A-824A-9F6B-F667B1B65DD0}"/>
              </a:ext>
            </a:extLst>
          </p:cNvPr>
          <p:cNvSpPr txBox="1"/>
          <p:nvPr/>
        </p:nvSpPr>
        <p:spPr>
          <a:xfrm>
            <a:off x="5430401" y="1135660"/>
            <a:ext cx="4528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Background sources runs 2021 - 2022</a:t>
            </a:r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3D0423C1-2917-8544-AB56-5E610BE320BF}"/>
              </a:ext>
            </a:extLst>
          </p:cNvPr>
          <p:cNvSpPr/>
          <p:nvPr/>
        </p:nvSpPr>
        <p:spPr bwMode="auto">
          <a:xfrm>
            <a:off x="5486400" y="4876800"/>
            <a:ext cx="533400" cy="3810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F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139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750300" cy="1052736"/>
          </a:xfrm>
        </p:spPr>
        <p:txBody>
          <a:bodyPr>
            <a:normAutofit/>
          </a:bodyPr>
          <a:lstStyle/>
          <a:p>
            <a:r>
              <a:rPr lang="en-GB" sz="3200" dirty="0"/>
              <a:t>Results. Most recent on A’.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430923" y="2133600"/>
            <a:ext cx="3147015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+ </a:t>
            </a:r>
            <a:r>
              <a:rPr lang="pt-BR" dirty="0" err="1">
                <a:solidFill>
                  <a:srgbClr val="FF0000"/>
                </a:solidFill>
              </a:rPr>
              <a:t>Resonant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process</a:t>
            </a:r>
            <a:r>
              <a:rPr lang="pt-BR" dirty="0">
                <a:solidFill>
                  <a:srgbClr val="FF0000"/>
                </a:solidFill>
              </a:rPr>
              <a:t>:</a:t>
            </a:r>
          </a:p>
          <a:p>
            <a:r>
              <a:rPr lang="pt-BR" dirty="0" err="1"/>
              <a:t>shower</a:t>
            </a:r>
            <a:r>
              <a:rPr lang="pt-BR" dirty="0"/>
              <a:t> </a:t>
            </a:r>
            <a:r>
              <a:rPr lang="pt-BR" dirty="0" err="1"/>
              <a:t>positrons</a:t>
            </a:r>
            <a:r>
              <a:rPr lang="pt-BR" dirty="0"/>
              <a:t> </a:t>
            </a:r>
            <a:r>
              <a:rPr lang="pt-BR" dirty="0" err="1"/>
              <a:t>on</a:t>
            </a:r>
            <a:endParaRPr lang="pt-BR" dirty="0"/>
          </a:p>
          <a:p>
            <a:r>
              <a:rPr lang="pt-BR" dirty="0"/>
              <a:t> </a:t>
            </a:r>
            <a:r>
              <a:rPr lang="pt-BR" dirty="0" err="1"/>
              <a:t>electrons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target</a:t>
            </a:r>
            <a:r>
              <a:rPr lang="pt-BR" dirty="0"/>
              <a:t> </a:t>
            </a:r>
          </a:p>
          <a:p>
            <a:r>
              <a:rPr lang="de-CH" sz="1800" dirty="0" err="1">
                <a:solidFill>
                  <a:srgbClr val="FF0000"/>
                </a:solidFill>
                <a:latin typeface="Geneva" charset="0"/>
                <a:cs typeface="Geneva" charset="0"/>
              </a:rPr>
              <a:t>e</a:t>
            </a:r>
            <a:r>
              <a:rPr lang="de-CH" sz="1800" baseline="30000" dirty="0" err="1">
                <a:solidFill>
                  <a:srgbClr val="FF0000"/>
                </a:solidFill>
                <a:latin typeface="Geneva" charset="0"/>
                <a:cs typeface="Geneva" charset="0"/>
              </a:rPr>
              <a:t>+</a:t>
            </a:r>
            <a:r>
              <a:rPr lang="de-CH" sz="1800" dirty="0" err="1">
                <a:solidFill>
                  <a:srgbClr val="FF0000"/>
                </a:solidFill>
                <a:latin typeface="Geneva" charset="0"/>
                <a:cs typeface="Geneva" charset="0"/>
              </a:rPr>
              <a:t>e</a:t>
            </a:r>
            <a:r>
              <a:rPr lang="de-CH" sz="1800" baseline="30000" dirty="0">
                <a:solidFill>
                  <a:srgbClr val="FF0000"/>
                </a:solidFill>
                <a:latin typeface="Geneva" charset="0"/>
                <a:cs typeface="Geneva" charset="0"/>
              </a:rPr>
              <a:t>-</a:t>
            </a:r>
            <a:r>
              <a:rPr lang="de-CH" sz="1800" dirty="0">
                <a:solidFill>
                  <a:srgbClr val="FF0000"/>
                </a:solidFill>
                <a:latin typeface="Geneva" charset="0"/>
                <a:cs typeface="Geneva" charset="0"/>
                <a:sym typeface="Wingdings"/>
              </a:rPr>
              <a:t> </a:t>
            </a:r>
            <a:r>
              <a:rPr lang="de-CH" sz="1800" dirty="0">
                <a:solidFill>
                  <a:srgbClr val="FF0000"/>
                </a:solidFill>
                <a:latin typeface="Geneva" charset="0"/>
                <a:cs typeface="Geneva" charset="0"/>
              </a:rPr>
              <a:t>A´</a:t>
            </a:r>
            <a:r>
              <a:rPr lang="de-CH" sz="1800" dirty="0">
                <a:solidFill>
                  <a:srgbClr val="FF0000"/>
                </a:solidFill>
                <a:latin typeface="Geneva" charset="0"/>
                <a:cs typeface="Geneva" charset="0"/>
                <a:sym typeface="Wingdings"/>
              </a:rPr>
              <a:t> </a:t>
            </a:r>
            <a:r>
              <a:rPr lang="de-CH" sz="1800" dirty="0" err="1">
                <a:solidFill>
                  <a:srgbClr val="FF0000"/>
                </a:solidFill>
                <a:latin typeface="Geneva" charset="0"/>
                <a:cs typeface="Geneva" charset="0"/>
                <a:sym typeface="Wingdings"/>
              </a:rPr>
              <a:t>χχ</a:t>
            </a:r>
            <a:endParaRPr lang="de-CH" sz="1800" dirty="0">
              <a:solidFill>
                <a:srgbClr val="FF0000"/>
              </a:solidFill>
              <a:latin typeface="Geneva" charset="0"/>
              <a:cs typeface="Geneva" charset="0"/>
              <a:sym typeface="Wingdings"/>
            </a:endParaRPr>
          </a:p>
          <a:p>
            <a:r>
              <a:rPr lang="de-CH" sz="1800" dirty="0">
                <a:latin typeface="Geneva" charset="0"/>
                <a:cs typeface="Geneva" charset="0"/>
                <a:sym typeface="Wingdings"/>
              </a:rPr>
              <a:t>First </a:t>
            </a:r>
            <a:r>
              <a:rPr lang="de-CH" sz="1800" dirty="0" err="1">
                <a:latin typeface="Geneva" charset="0"/>
                <a:cs typeface="Geneva" charset="0"/>
                <a:sym typeface="Wingdings"/>
              </a:rPr>
              <a:t>addition</a:t>
            </a:r>
            <a:endParaRPr lang="de-CH" sz="1800" dirty="0">
              <a:latin typeface="Geneva" charset="0"/>
              <a:cs typeface="Geneva" charset="0"/>
              <a:sym typeface="Wingdings"/>
            </a:endParaRPr>
          </a:p>
          <a:p>
            <a:r>
              <a:rPr lang="de-CH" sz="1800" dirty="0">
                <a:latin typeface="Geneva" charset="0"/>
                <a:cs typeface="Geneva" charset="0"/>
                <a:sym typeface="Wingdings"/>
              </a:rPr>
              <a:t> </a:t>
            </a:r>
            <a:r>
              <a:rPr lang="de-CH" sz="1800" dirty="0" err="1">
                <a:latin typeface="Geneva" charset="0"/>
                <a:cs typeface="Geneva" charset="0"/>
                <a:sym typeface="Wingdings"/>
              </a:rPr>
              <a:t>to</a:t>
            </a:r>
            <a:r>
              <a:rPr lang="de-CH" sz="1800" dirty="0">
                <a:latin typeface="Geneva" charset="0"/>
                <a:cs typeface="Geneva" charset="0"/>
                <a:sym typeface="Wingdings"/>
              </a:rPr>
              <a:t> </a:t>
            </a:r>
            <a:r>
              <a:rPr lang="de-CH" sz="1800" dirty="0" err="1">
                <a:latin typeface="Geneva" charset="0"/>
                <a:cs typeface="Geneva" charset="0"/>
                <a:sym typeface="Wingdings"/>
              </a:rPr>
              <a:t>the</a:t>
            </a:r>
            <a:r>
              <a:rPr lang="de-CH" sz="1800" dirty="0">
                <a:latin typeface="Geneva" charset="0"/>
                <a:cs typeface="Geneva" charset="0"/>
                <a:sym typeface="Wingdings"/>
              </a:rPr>
              <a:t> </a:t>
            </a:r>
            <a:r>
              <a:rPr lang="de-CH" sz="1800" dirty="0" err="1">
                <a:latin typeface="Geneva" charset="0"/>
                <a:cs typeface="Geneva" charset="0"/>
                <a:sym typeface="Wingdings"/>
              </a:rPr>
              <a:t>analysis</a:t>
            </a:r>
            <a:r>
              <a:rPr lang="de-CH" sz="1800" dirty="0">
                <a:latin typeface="Geneva" charset="0"/>
                <a:cs typeface="Geneva" charset="0"/>
                <a:sym typeface="Wingdings"/>
              </a:rPr>
              <a:t>:</a:t>
            </a:r>
          </a:p>
          <a:p>
            <a:r>
              <a:rPr lang="sk-SK" sz="1800" b="1" dirty="0"/>
              <a:t>Phys. Rev. D 104, L091701</a:t>
            </a:r>
          </a:p>
          <a:p>
            <a:r>
              <a:rPr lang="is-IS" sz="1800" dirty="0"/>
              <a:t>(2021)</a:t>
            </a:r>
          </a:p>
          <a:p>
            <a:r>
              <a:rPr lang="is-IS" sz="1800" dirty="0">
                <a:solidFill>
                  <a:srgbClr val="FF9300"/>
                </a:solidFill>
              </a:rPr>
              <a:t>Goal: add statistics</a:t>
            </a:r>
          </a:p>
          <a:p>
            <a:r>
              <a:rPr lang="is-IS" sz="1800" dirty="0">
                <a:solidFill>
                  <a:srgbClr val="FF9300"/>
                </a:solidFill>
              </a:rPr>
              <a:t> accumulated in 2023 – 2026</a:t>
            </a:r>
          </a:p>
          <a:p>
            <a:r>
              <a:rPr lang="is-IS" sz="1800" dirty="0">
                <a:solidFill>
                  <a:srgbClr val="FF9300"/>
                </a:solidFill>
              </a:rPr>
              <a:t>~2*10</a:t>
            </a:r>
            <a:r>
              <a:rPr lang="is-IS" sz="1800" baseline="30000" dirty="0">
                <a:solidFill>
                  <a:srgbClr val="FF9300"/>
                </a:solidFill>
              </a:rPr>
              <a:t>12</a:t>
            </a:r>
            <a:r>
              <a:rPr lang="is-IS" sz="1800" dirty="0">
                <a:solidFill>
                  <a:srgbClr val="FF9300"/>
                </a:solidFill>
              </a:rPr>
              <a:t> EOT</a:t>
            </a:r>
          </a:p>
          <a:p>
            <a:r>
              <a:rPr lang="is-IS" sz="1800" dirty="0">
                <a:solidFill>
                  <a:srgbClr val="2F8B20"/>
                </a:solidFill>
              </a:rPr>
              <a:t>(2023 is completed)</a:t>
            </a:r>
            <a:r>
              <a:rPr lang="is-IS" sz="1800" dirty="0">
                <a:solidFill>
                  <a:srgbClr val="FF9300"/>
                </a:solidFill>
              </a:rPr>
              <a:t> </a:t>
            </a:r>
            <a:endParaRPr lang="en-US" sz="1800" dirty="0">
              <a:solidFill>
                <a:srgbClr val="FF93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257F32-226A-E342-9156-4BF97415D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60" y="1219200"/>
            <a:ext cx="6169840" cy="48020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514BF7-6D2E-6147-81CF-7281E80B34B6}"/>
              </a:ext>
            </a:extLst>
          </p:cNvPr>
          <p:cNvSpPr txBox="1"/>
          <p:nvPr/>
        </p:nvSpPr>
        <p:spPr>
          <a:xfrm>
            <a:off x="6586790" y="1252728"/>
            <a:ext cx="31320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2F8B20"/>
                </a:solidFill>
                <a:effectLst/>
                <a:latin typeface="CMR9"/>
              </a:rPr>
              <a:t>Phys. Rev. Lett. 131, 161801</a:t>
            </a:r>
          </a:p>
          <a:p>
            <a:r>
              <a:rPr lang="en-GB" b="1" dirty="0">
                <a:solidFill>
                  <a:srgbClr val="2F8B20"/>
                </a:solidFill>
                <a:latin typeface="CMR9"/>
              </a:rPr>
              <a:t> (2023)</a:t>
            </a:r>
            <a:r>
              <a:rPr lang="en-GB" dirty="0">
                <a:effectLst/>
                <a:latin typeface="CMR9"/>
              </a:rPr>
              <a:t> </a:t>
            </a:r>
            <a:endParaRPr lang="en-FR" dirty="0">
              <a:solidFill>
                <a:srgbClr val="2F8B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705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1152652" y="0"/>
            <a:ext cx="8750300" cy="1052736"/>
          </a:xfrm>
        </p:spPr>
        <p:txBody>
          <a:bodyPr>
            <a:normAutofit fontScale="90000"/>
          </a:bodyPr>
          <a:lstStyle/>
          <a:p>
            <a:r>
              <a:rPr lang="en-GB" sz="3200" dirty="0"/>
              <a:t>Limits in “cosmological” variables with 2022 data and sub-GeV Thermal Dark Matter models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5638800"/>
            <a:ext cx="2776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proportional to DM&lt;-&gt;SM</a:t>
            </a:r>
          </a:p>
          <a:p>
            <a:r>
              <a:rPr lang="en-US" sz="1800" dirty="0"/>
              <a:t>annihilation cross section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381000" y="4114800"/>
            <a:ext cx="152400" cy="1524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492CC9F-E768-DD40-8B72-498A70318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94" y="1295400"/>
            <a:ext cx="5682705" cy="438541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9848D1F-0F45-D845-A87E-AA8ABF5A7095}"/>
              </a:ext>
            </a:extLst>
          </p:cNvPr>
          <p:cNvSpPr/>
          <p:nvPr/>
        </p:nvSpPr>
        <p:spPr>
          <a:xfrm>
            <a:off x="6626208" y="1343929"/>
            <a:ext cx="2622834" cy="2451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latin typeface="Symbol" charset="2"/>
                <a:cs typeface="Symbol" charset="2"/>
              </a:rPr>
              <a:t>a</a:t>
            </a:r>
            <a:r>
              <a:rPr lang="en-US" baseline="-25000" dirty="0" err="1">
                <a:cs typeface="Symbol" charset="2"/>
              </a:rPr>
              <a:t>D</a:t>
            </a:r>
            <a:r>
              <a:rPr lang="en-US" baseline="-25000" dirty="0">
                <a:cs typeface="Symbol" charset="2"/>
              </a:rPr>
              <a:t> </a:t>
            </a:r>
            <a:r>
              <a:rPr lang="en-US" dirty="0">
                <a:cs typeface="Symbol" charset="2"/>
              </a:rPr>
              <a:t>= 0.1, m</a:t>
            </a:r>
            <a:r>
              <a:rPr lang="en-US" baseline="-25000" dirty="0">
                <a:cs typeface="Symbol" charset="2"/>
              </a:rPr>
              <a:t>A´ </a:t>
            </a:r>
            <a:r>
              <a:rPr lang="en-US" dirty="0">
                <a:cs typeface="Symbol" charset="2"/>
              </a:rPr>
              <a:t>= 3</a:t>
            </a:r>
            <a:r>
              <a:rPr lang="en-US" dirty="0">
                <a:cs typeface="Geneva" charset="0"/>
              </a:rPr>
              <a:t>m</a:t>
            </a:r>
            <a:r>
              <a:rPr lang="en-US" baseline="-25000" dirty="0">
                <a:latin typeface="Symbol" charset="2"/>
                <a:cs typeface="Symbol" charset="2"/>
              </a:rPr>
              <a:t>c</a:t>
            </a:r>
          </a:p>
          <a:p>
            <a:pPr>
              <a:defRPr/>
            </a:pPr>
            <a:endParaRPr lang="en-US" baseline="-25000" dirty="0">
              <a:latin typeface="Symbol" charset="2"/>
              <a:cs typeface="Symbol" charset="2"/>
            </a:endParaRPr>
          </a:p>
          <a:p>
            <a:pPr>
              <a:defRPr/>
            </a:pPr>
            <a:r>
              <a:rPr lang="en-US" dirty="0">
                <a:latin typeface="Arial"/>
                <a:cs typeface="Symbol" charset="2"/>
              </a:rPr>
              <a:t>For </a:t>
            </a:r>
            <a:r>
              <a:rPr lang="en-US" dirty="0" err="1">
                <a:latin typeface="Symbol" charset="2"/>
                <a:cs typeface="Symbol" charset="2"/>
              </a:rPr>
              <a:t>a</a:t>
            </a:r>
            <a:r>
              <a:rPr lang="en-US" baseline="-25000" dirty="0" err="1">
                <a:cs typeface="Symbol" charset="2"/>
              </a:rPr>
              <a:t>D</a:t>
            </a:r>
            <a:r>
              <a:rPr lang="en-US" baseline="-25000" dirty="0">
                <a:cs typeface="Symbol" charset="2"/>
              </a:rPr>
              <a:t> </a:t>
            </a:r>
            <a:r>
              <a:rPr lang="en-US" dirty="0">
                <a:cs typeface="Symbol" charset="2"/>
              </a:rPr>
              <a:t>=</a:t>
            </a:r>
            <a:r>
              <a:rPr lang="en-US" baseline="-25000" dirty="0">
                <a:cs typeface="Symbol" charset="2"/>
              </a:rPr>
              <a:t> </a:t>
            </a:r>
            <a:r>
              <a:rPr lang="en-US" dirty="0">
                <a:cs typeface="Symbol" charset="2"/>
              </a:rPr>
              <a:t>0.1 we cover</a:t>
            </a:r>
          </a:p>
          <a:p>
            <a:pPr>
              <a:defRPr/>
            </a:pPr>
            <a:r>
              <a:rPr lang="en-US" dirty="0">
                <a:cs typeface="Symbol" charset="2"/>
              </a:rPr>
              <a:t> two models and</a:t>
            </a:r>
          </a:p>
          <a:p>
            <a:pPr>
              <a:defRPr/>
            </a:pPr>
            <a:r>
              <a:rPr lang="en-US" dirty="0">
                <a:cs typeface="Symbol" charset="2"/>
              </a:rPr>
              <a:t> touch the third</a:t>
            </a:r>
          </a:p>
          <a:p>
            <a:pPr>
              <a:defRPr/>
            </a:pPr>
            <a:endParaRPr lang="en-US" dirty="0">
              <a:latin typeface="Arial"/>
              <a:cs typeface="Symbol" charset="2"/>
            </a:endParaRPr>
          </a:p>
          <a:p>
            <a:pPr>
              <a:defRPr/>
            </a:pPr>
            <a:r>
              <a:rPr lang="en-US" dirty="0">
                <a:latin typeface="Arial"/>
                <a:cs typeface="Symbol" charset="2"/>
              </a:rPr>
              <a:t>Less strict limits for</a:t>
            </a:r>
          </a:p>
          <a:p>
            <a:pPr>
              <a:defRPr/>
            </a:pPr>
            <a:r>
              <a:rPr lang="en-US" dirty="0" err="1">
                <a:latin typeface="Symbol" charset="2"/>
                <a:cs typeface="Symbol" charset="2"/>
              </a:rPr>
              <a:t>a</a:t>
            </a:r>
            <a:r>
              <a:rPr lang="en-US" baseline="-25000" dirty="0" err="1">
                <a:cs typeface="Symbol" charset="2"/>
              </a:rPr>
              <a:t>D</a:t>
            </a:r>
            <a:r>
              <a:rPr lang="en-US" baseline="-25000" dirty="0">
                <a:cs typeface="Symbol" charset="2"/>
              </a:rPr>
              <a:t> </a:t>
            </a:r>
            <a:r>
              <a:rPr lang="en-US" dirty="0">
                <a:cs typeface="Symbol" charset="2"/>
              </a:rPr>
              <a:t>&gt; 0.1 </a:t>
            </a:r>
            <a:endParaRPr lang="en-US" dirty="0">
              <a:latin typeface="Arial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02922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 txBox="1">
            <a:spLocks noChangeArrowheads="1"/>
          </p:cNvSpPr>
          <p:nvPr/>
        </p:nvSpPr>
        <p:spPr bwMode="auto">
          <a:xfrm>
            <a:off x="457200" y="-228600"/>
            <a:ext cx="9448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4000" b="1" dirty="0">
                <a:solidFill>
                  <a:srgbClr val="184B81"/>
                </a:solidFill>
                <a:latin typeface="Arial" charset="0"/>
              </a:rPr>
              <a:t>Outline</a:t>
            </a:r>
          </a:p>
        </p:txBody>
      </p:sp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381000" y="838200"/>
            <a:ext cx="9508067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r>
              <a:rPr lang="en-US" sz="2800" dirty="0">
                <a:solidFill>
                  <a:srgbClr val="184B81"/>
                </a:solidFill>
              </a:rPr>
              <a:t> Motivation </a:t>
            </a:r>
          </a:p>
          <a:p>
            <a:pPr algn="l">
              <a:buFont typeface="Arial" charset="0"/>
              <a:buChar char="•"/>
            </a:pPr>
            <a:r>
              <a:rPr lang="en-US" sz="2800" dirty="0">
                <a:solidFill>
                  <a:srgbClr val="184B81"/>
                </a:solidFill>
              </a:rPr>
              <a:t> The NA64 experiment</a:t>
            </a:r>
            <a:r>
              <a:rPr lang="ru-RU" sz="2800" dirty="0">
                <a:solidFill>
                  <a:srgbClr val="184B81"/>
                </a:solidFill>
              </a:rPr>
              <a:t> (</a:t>
            </a:r>
            <a:r>
              <a:rPr lang="en-US" sz="2800" dirty="0">
                <a:solidFill>
                  <a:srgbClr val="184B81"/>
                </a:solidFill>
              </a:rPr>
              <a:t>initial motivation, development)</a:t>
            </a:r>
          </a:p>
          <a:p>
            <a:pPr algn="l">
              <a:buFont typeface="Arial" charset="0"/>
              <a:buChar char="•"/>
            </a:pPr>
            <a:r>
              <a:rPr lang="en-US" sz="2800" dirty="0">
                <a:solidFill>
                  <a:srgbClr val="184B81"/>
                </a:solidFill>
              </a:rPr>
              <a:t> Simulation of the Dark Matter production: DMG4 package</a:t>
            </a:r>
          </a:p>
          <a:p>
            <a:pPr algn="l">
              <a:buFont typeface="Arial" charset="0"/>
              <a:buChar char="•"/>
            </a:pPr>
            <a:r>
              <a:rPr lang="en-US" sz="2800" dirty="0">
                <a:solidFill>
                  <a:srgbClr val="184B81"/>
                </a:solidFill>
              </a:rPr>
              <a:t> Method, its development, Thermal DM</a:t>
            </a:r>
          </a:p>
          <a:p>
            <a:pPr algn="l">
              <a:buFont typeface="Arial" charset="0"/>
              <a:buChar char="•"/>
            </a:pPr>
            <a:r>
              <a:rPr lang="en-US" sz="2800" dirty="0">
                <a:solidFill>
                  <a:srgbClr val="184B81"/>
                </a:solidFill>
              </a:rPr>
              <a:t> Plans for the invisible mode</a:t>
            </a:r>
          </a:p>
          <a:p>
            <a:pPr algn="l">
              <a:buFont typeface="Arial" charset="0"/>
              <a:buChar char="•"/>
            </a:pPr>
            <a:r>
              <a:rPr lang="en-US" sz="2800" dirty="0">
                <a:solidFill>
                  <a:srgbClr val="184B81"/>
                </a:solidFill>
              </a:rPr>
              <a:t> Other types of DM, B-L model</a:t>
            </a:r>
          </a:p>
          <a:p>
            <a:pPr algn="l">
              <a:buFont typeface="Arial" charset="0"/>
              <a:buChar char="•"/>
            </a:pPr>
            <a:r>
              <a:rPr lang="en-US" sz="2800" dirty="0">
                <a:solidFill>
                  <a:srgbClr val="184B81"/>
                </a:solidFill>
              </a:rPr>
              <a:t> ALP search in invisible mode configuration</a:t>
            </a:r>
          </a:p>
          <a:p>
            <a:pPr algn="l">
              <a:buFont typeface="Arial" charset="0"/>
              <a:buChar char="•"/>
            </a:pPr>
            <a:r>
              <a:rPr lang="en-US" sz="2800" dirty="0">
                <a:solidFill>
                  <a:srgbClr val="184B81"/>
                </a:solidFill>
              </a:rPr>
              <a:t> Visible mode: X-boson, results, new project, new ideas</a:t>
            </a:r>
          </a:p>
          <a:p>
            <a:pPr algn="l">
              <a:buFont typeface="Arial" charset="0"/>
              <a:buChar char="•"/>
            </a:pPr>
            <a:r>
              <a:rPr lang="en-US" sz="2800" dirty="0">
                <a:solidFill>
                  <a:srgbClr val="184B81"/>
                </a:solidFill>
              </a:rPr>
              <a:t> (g-2)</a:t>
            </a:r>
            <a:r>
              <a:rPr lang="en-US" sz="2800" baseline="-25000" dirty="0">
                <a:solidFill>
                  <a:srgbClr val="184B81"/>
                </a:solidFill>
              </a:rPr>
              <a:t>μ</a:t>
            </a:r>
            <a:r>
              <a:rPr lang="en-US" sz="2800" dirty="0">
                <a:solidFill>
                  <a:srgbClr val="184B81"/>
                </a:solidFill>
              </a:rPr>
              <a:t> and NA64μ results and plans</a:t>
            </a:r>
          </a:p>
          <a:p>
            <a:pPr algn="l">
              <a:buFont typeface="Arial" charset="0"/>
              <a:buChar char="•"/>
            </a:pPr>
            <a:r>
              <a:rPr lang="en-US" sz="2800" dirty="0">
                <a:solidFill>
                  <a:srgbClr val="184B81"/>
                </a:solidFill>
              </a:rPr>
              <a:t> NA64h: searches in hadron beams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750300" cy="1052736"/>
          </a:xfrm>
        </p:spPr>
        <p:txBody>
          <a:bodyPr>
            <a:normAutofit/>
          </a:bodyPr>
          <a:lstStyle/>
          <a:p>
            <a:r>
              <a:rPr lang="en-GB" sz="3200" dirty="0"/>
              <a:t>Limits on generic boson and (g-2)</a:t>
            </a:r>
            <a:r>
              <a:rPr lang="en-GB" sz="3200" baseline="-25000" dirty="0"/>
              <a:t>e</a:t>
            </a:r>
            <a:r>
              <a:rPr lang="en-GB" sz="3200" dirty="0"/>
              <a:t>  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550408" y="1367895"/>
            <a:ext cx="316462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Consider</a:t>
            </a:r>
            <a:r>
              <a:rPr lang="pt-BR" dirty="0"/>
              <a:t> </a:t>
            </a:r>
            <a:r>
              <a:rPr lang="pt-BR" dirty="0" err="1"/>
              <a:t>also</a:t>
            </a:r>
            <a:r>
              <a:rPr lang="pt-BR" dirty="0"/>
              <a:t> </a:t>
            </a:r>
            <a:r>
              <a:rPr lang="pt-BR" dirty="0" err="1"/>
              <a:t>Scalar</a:t>
            </a:r>
            <a:r>
              <a:rPr lang="pt-BR" dirty="0"/>
              <a:t>,</a:t>
            </a:r>
          </a:p>
          <a:p>
            <a:r>
              <a:rPr lang="pt-BR" dirty="0" err="1"/>
              <a:t>Pseudoscalar</a:t>
            </a:r>
            <a:r>
              <a:rPr lang="pt-BR" dirty="0"/>
              <a:t>, Axial vector </a:t>
            </a:r>
          </a:p>
          <a:p>
            <a:r>
              <a:rPr lang="pt-BR" dirty="0" err="1"/>
              <a:t>Andreev</a:t>
            </a:r>
            <a:r>
              <a:rPr lang="pt-BR" dirty="0"/>
              <a:t> et al.</a:t>
            </a:r>
          </a:p>
          <a:p>
            <a:r>
              <a:rPr lang="is-IS" sz="1800" dirty="0"/>
              <a:t>PRL 126, 211802 (2021) </a:t>
            </a:r>
            <a:endParaRPr lang="en-US" sz="1800" dirty="0"/>
          </a:p>
        </p:txBody>
      </p:sp>
      <p:pic>
        <p:nvPicPr>
          <p:cNvPr id="2" name="Picture 1" descr="Screen Shot 2021-06-05 at 21.39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66800"/>
            <a:ext cx="4876223" cy="48670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0" y="5867400"/>
            <a:ext cx="1239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baseline="-25000" dirty="0" err="1"/>
              <a:t>X</a:t>
            </a:r>
            <a:r>
              <a:rPr lang="en-US" dirty="0"/>
              <a:t> [</a:t>
            </a:r>
            <a:r>
              <a:rPr lang="en-US" dirty="0" err="1"/>
              <a:t>GeV</a:t>
            </a:r>
            <a:r>
              <a:rPr lang="en-US" dirty="0"/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50408" y="2871132"/>
            <a:ext cx="30764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Results (tension) on </a:t>
            </a:r>
            <a:r>
              <a:rPr lang="en-US" dirty="0" err="1"/>
              <a:t>Δa</a:t>
            </a:r>
            <a:r>
              <a:rPr lang="en-US" baseline="-25000" dirty="0" err="1"/>
              <a:t>e</a:t>
            </a:r>
            <a:r>
              <a:rPr lang="en-US" baseline="-25000" dirty="0"/>
              <a:t> </a:t>
            </a:r>
            <a:r>
              <a:rPr lang="en-US" dirty="0"/>
              <a:t>:</a:t>
            </a:r>
          </a:p>
          <a:p>
            <a:r>
              <a:rPr lang="en-US" dirty="0"/>
              <a:t> LKB +1.6σ,</a:t>
            </a:r>
          </a:p>
          <a:p>
            <a:r>
              <a:rPr lang="en-US" dirty="0"/>
              <a:t> Berkley -2.4σ</a:t>
            </a:r>
          </a:p>
        </p:txBody>
      </p:sp>
    </p:spTree>
    <p:extLst>
      <p:ext uri="{BB962C8B-B14F-4D97-AF65-F5344CB8AC3E}">
        <p14:creationId xmlns:p14="http://schemas.microsoft.com/office/powerpoint/2010/main" val="3363192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750300" cy="1052736"/>
          </a:xfrm>
        </p:spPr>
        <p:txBody>
          <a:bodyPr>
            <a:normAutofit/>
          </a:bodyPr>
          <a:lstStyle/>
          <a:p>
            <a:r>
              <a:rPr lang="en-GB" sz="3200" dirty="0"/>
              <a:t>Limits on generic boson, new analysis   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7162800" y="1371601"/>
            <a:ext cx="224609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Consider</a:t>
            </a:r>
            <a:r>
              <a:rPr lang="pt-BR" dirty="0"/>
              <a:t> </a:t>
            </a:r>
            <a:r>
              <a:rPr lang="pt-BR" dirty="0" err="1"/>
              <a:t>also</a:t>
            </a:r>
            <a:r>
              <a:rPr lang="pt-BR" dirty="0"/>
              <a:t> </a:t>
            </a:r>
            <a:r>
              <a:rPr lang="pt-BR" dirty="0" err="1"/>
              <a:t>Scalar</a:t>
            </a:r>
            <a:r>
              <a:rPr lang="pt-BR" dirty="0"/>
              <a:t>,</a:t>
            </a:r>
          </a:p>
          <a:p>
            <a:r>
              <a:rPr lang="pt-BR" dirty="0" err="1"/>
              <a:t>Pseudoscalar</a:t>
            </a:r>
            <a:r>
              <a:rPr lang="pt-BR" dirty="0"/>
              <a:t>, Axial vector</a:t>
            </a:r>
          </a:p>
          <a:p>
            <a:endParaRPr lang="pt-BR" dirty="0"/>
          </a:p>
          <a:p>
            <a:r>
              <a:rPr lang="pt-BR" dirty="0"/>
              <a:t>+</a:t>
            </a:r>
            <a:r>
              <a:rPr lang="pt-BR" dirty="0" err="1"/>
              <a:t>Annihilation</a:t>
            </a:r>
            <a:r>
              <a:rPr lang="pt-BR" dirty="0"/>
              <a:t> </a:t>
            </a:r>
          </a:p>
          <a:p>
            <a:endParaRPr lang="pt-BR" sz="1800" dirty="0"/>
          </a:p>
          <a:p>
            <a:r>
              <a:rPr lang="pt-BR" sz="1800" dirty="0" err="1"/>
              <a:t>Extend</a:t>
            </a:r>
            <a:r>
              <a:rPr lang="pt-BR" sz="1800" dirty="0"/>
              <a:t> </a:t>
            </a:r>
            <a:r>
              <a:rPr lang="pt-BR" sz="1800" dirty="0" err="1"/>
              <a:t>to</a:t>
            </a:r>
            <a:r>
              <a:rPr lang="pt-BR" sz="1800" dirty="0"/>
              <a:t> 1 KeV</a:t>
            </a:r>
            <a:endParaRPr lang="is-IS" sz="1800" dirty="0"/>
          </a:p>
          <a:p>
            <a:endParaRPr lang="is-IS" sz="1800" dirty="0"/>
          </a:p>
          <a:p>
            <a:r>
              <a:rPr lang="is-IS" sz="1800" dirty="0">
                <a:solidFill>
                  <a:srgbClr val="FF9300"/>
                </a:solidFill>
              </a:rPr>
              <a:t>Plan is to publish together with 2023 - 2026 </a:t>
            </a:r>
            <a:endParaRPr lang="en-US" sz="1800" dirty="0">
              <a:solidFill>
                <a:srgbClr val="FF93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40AC70-06E3-5047-836B-1DE0BDBA7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1325150"/>
            <a:ext cx="6934200" cy="47374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DD59E4-641F-0149-B720-6F6E9F87BFA4}"/>
              </a:ext>
            </a:extLst>
          </p:cNvPr>
          <p:cNvSpPr txBox="1"/>
          <p:nvPr/>
        </p:nvSpPr>
        <p:spPr>
          <a:xfrm>
            <a:off x="1602275" y="971330"/>
            <a:ext cx="418685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600" dirty="0">
                <a:solidFill>
                  <a:srgbClr val="FF0000"/>
                </a:solidFill>
              </a:rPr>
              <a:t>Preliminary</a:t>
            </a:r>
            <a:r>
              <a:rPr lang="ru-RU" sz="2600" dirty="0">
                <a:solidFill>
                  <a:srgbClr val="FF0000"/>
                </a:solidFill>
              </a:rPr>
              <a:t>, </a:t>
            </a:r>
            <a:r>
              <a:rPr lang="en-US" sz="2600" dirty="0">
                <a:solidFill>
                  <a:srgbClr val="FF0000"/>
                </a:solidFill>
              </a:rPr>
              <a:t>with 2022 data</a:t>
            </a:r>
            <a:endParaRPr lang="en-FR" sz="2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26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1447800" y="0"/>
            <a:ext cx="8293100" cy="1063622"/>
          </a:xfrm>
        </p:spPr>
        <p:txBody>
          <a:bodyPr>
            <a:normAutofit fontScale="90000"/>
          </a:bodyPr>
          <a:lstStyle/>
          <a:p>
            <a:r>
              <a:rPr lang="en-GB" sz="3200" dirty="0"/>
              <a:t>Constraints on B-L Z’ (decaying to SM particles)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7CFE35-2EE4-F241-B769-623DCC140583}"/>
              </a:ext>
            </a:extLst>
          </p:cNvPr>
          <p:cNvSpPr txBox="1"/>
          <p:nvPr/>
        </p:nvSpPr>
        <p:spPr>
          <a:xfrm>
            <a:off x="5322838" y="1447800"/>
            <a:ext cx="330411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Better sensitivity than</a:t>
            </a:r>
          </a:p>
          <a:p>
            <a:r>
              <a:rPr lang="en-FR" dirty="0"/>
              <a:t> neutrino experiments!</a:t>
            </a:r>
          </a:p>
          <a:p>
            <a:endParaRPr lang="en-FR" dirty="0"/>
          </a:p>
          <a:p>
            <a:r>
              <a:rPr lang="en-US" dirty="0">
                <a:solidFill>
                  <a:srgbClr val="4B4B4B"/>
                </a:solidFill>
                <a:latin typeface="Times New Roman"/>
                <a:cs typeface="Times New Roman"/>
              </a:rPr>
              <a:t>Phys. Rev. Lett. (2022)</a:t>
            </a:r>
            <a:r>
              <a:rPr lang="ru-RU" dirty="0">
                <a:solidFill>
                  <a:srgbClr val="4B4B4B"/>
                </a:solidFill>
                <a:latin typeface="Times New Roman"/>
                <a:cs typeface="Times New Roman"/>
              </a:rPr>
              <a:t> </a:t>
            </a:r>
            <a:endParaRPr lang="en-US" dirty="0">
              <a:solidFill>
                <a:srgbClr val="4B4B4B"/>
              </a:solidFill>
              <a:latin typeface="Times New Roman"/>
              <a:cs typeface="Times New Roman"/>
            </a:endParaRPr>
          </a:p>
          <a:p>
            <a:endParaRPr lang="en-US" dirty="0">
              <a:solidFill>
                <a:srgbClr val="4B4B4B"/>
              </a:solidFill>
              <a:latin typeface="Times New Roman"/>
              <a:cs typeface="Times New Roman"/>
            </a:endParaRPr>
          </a:p>
          <a:p>
            <a:r>
              <a:rPr lang="en-US" dirty="0">
                <a:solidFill>
                  <a:srgbClr val="BF3CA4"/>
                </a:solidFill>
                <a:latin typeface="Times New Roman"/>
                <a:cs typeface="Times New Roman"/>
              </a:rPr>
              <a:t>New result is being prepared</a:t>
            </a:r>
          </a:p>
          <a:p>
            <a:r>
              <a:rPr lang="en-US" dirty="0">
                <a:solidFill>
                  <a:srgbClr val="BF3CA4"/>
                </a:solidFill>
                <a:latin typeface="Times New Roman"/>
                <a:cs typeface="Times New Roman"/>
              </a:rPr>
              <a:t> for publication</a:t>
            </a:r>
            <a:r>
              <a:rPr lang="ru-RU" dirty="0">
                <a:solidFill>
                  <a:srgbClr val="BF3CA4"/>
                </a:solidFill>
                <a:latin typeface="Times New Roman"/>
                <a:cs typeface="Times New Roman"/>
              </a:rPr>
              <a:t> (</a:t>
            </a:r>
            <a:r>
              <a:rPr lang="en-US" dirty="0">
                <a:solidFill>
                  <a:srgbClr val="BF3CA4"/>
                </a:solidFill>
                <a:latin typeface="Times New Roman"/>
                <a:cs typeface="Times New Roman"/>
              </a:rPr>
              <a:t>datasets up to</a:t>
            </a:r>
          </a:p>
          <a:p>
            <a:r>
              <a:rPr lang="en-US" dirty="0">
                <a:solidFill>
                  <a:srgbClr val="BF3CA4"/>
                </a:solidFill>
                <a:latin typeface="Times New Roman"/>
                <a:cs typeface="Times New Roman"/>
              </a:rPr>
              <a:t> 2022, 3 times more statistics)</a:t>
            </a:r>
            <a:endParaRPr lang="en-FR" dirty="0">
              <a:solidFill>
                <a:srgbClr val="BF3CA4"/>
              </a:solidFill>
            </a:endParaRPr>
          </a:p>
        </p:txBody>
      </p:sp>
      <p:pic>
        <p:nvPicPr>
          <p:cNvPr id="4" name="Picture 3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4DF4BE44-E485-C6D1-A4B9-55154F206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43000"/>
            <a:ext cx="5240177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7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750300" cy="1052736"/>
          </a:xfrm>
        </p:spPr>
        <p:txBody>
          <a:bodyPr>
            <a:normAutofit fontScale="90000"/>
          </a:bodyPr>
          <a:lstStyle/>
          <a:p>
            <a:r>
              <a:rPr lang="en-GB" sz="3200" dirty="0"/>
              <a:t>Sensitivity to y and some popular sub-</a:t>
            </a:r>
            <a:r>
              <a:rPr lang="en-GB" sz="3200" dirty="0" err="1"/>
              <a:t>GeV</a:t>
            </a:r>
            <a:r>
              <a:rPr lang="en-GB" sz="3200" dirty="0"/>
              <a:t> Thermal Dark Matter models</a:t>
            </a:r>
            <a:endParaRPr lang="en-US" sz="3200" dirty="0"/>
          </a:p>
        </p:txBody>
      </p:sp>
      <p:pic>
        <p:nvPicPr>
          <p:cNvPr id="3" name="Picture 2" descr="Screen Shot 2021-06-05 at 22.45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081424"/>
            <a:ext cx="4283945" cy="3200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2991B7-96FB-1740-BD03-05600091010D}"/>
              </a:ext>
            </a:extLst>
          </p:cNvPr>
          <p:cNvSpPr txBox="1"/>
          <p:nvPr/>
        </p:nvSpPr>
        <p:spPr>
          <a:xfrm>
            <a:off x="4724399" y="1044848"/>
            <a:ext cx="48768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How to improve sensitivity above 100 MeV?</a:t>
            </a:r>
            <a:endParaRPr lang="en-US" dirty="0">
              <a:solidFill>
                <a:srgbClr val="008000"/>
              </a:solidFill>
            </a:endParaRPr>
          </a:p>
          <a:p>
            <a:pPr marL="342900" indent="-342900" algn="l">
              <a:buFont typeface="Wingdings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Annihilation</a:t>
            </a:r>
            <a:r>
              <a:rPr lang="en-US" dirty="0">
                <a:solidFill>
                  <a:srgbClr val="008000"/>
                </a:solidFill>
              </a:rPr>
              <a:t>. Additional </a:t>
            </a:r>
            <a:r>
              <a:rPr lang="en-US" dirty="0">
                <a:solidFill>
                  <a:srgbClr val="FF0000"/>
                </a:solidFill>
              </a:rPr>
              <a:t>positron</a:t>
            </a:r>
            <a:r>
              <a:rPr lang="en-US" dirty="0">
                <a:solidFill>
                  <a:srgbClr val="008000"/>
                </a:solidFill>
              </a:rPr>
              <a:t> run  in 2022 (already </a:t>
            </a:r>
            <a:r>
              <a:rPr lang="en-US" dirty="0" err="1">
                <a:solidFill>
                  <a:srgbClr val="008000"/>
                </a:solidFill>
              </a:rPr>
              <a:t>analysed</a:t>
            </a:r>
            <a:r>
              <a:rPr lang="en-US" dirty="0">
                <a:solidFill>
                  <a:srgbClr val="008000"/>
                </a:solidFill>
              </a:rPr>
              <a:t>), </a:t>
            </a:r>
            <a:r>
              <a:rPr lang="en-US" dirty="0">
                <a:solidFill>
                  <a:srgbClr val="FF0000"/>
                </a:solidFill>
              </a:rPr>
              <a:t>positron run</a:t>
            </a:r>
            <a:r>
              <a:rPr lang="en-US" dirty="0">
                <a:solidFill>
                  <a:srgbClr val="008000"/>
                </a:solidFill>
              </a:rPr>
              <a:t> at 70 GeV in 2023, </a:t>
            </a:r>
            <a:r>
              <a:rPr lang="en-US" dirty="0">
                <a:solidFill>
                  <a:srgbClr val="FF9300"/>
                </a:solidFill>
              </a:rPr>
              <a:t>60,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>
                <a:solidFill>
                  <a:srgbClr val="FF9300"/>
                </a:solidFill>
              </a:rPr>
              <a:t>40 GeV planned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NA64</a:t>
            </a:r>
            <a:r>
              <a:rPr lang="en-GB" sz="2000" dirty="0" err="1">
                <a:solidFill>
                  <a:srgbClr val="FF0000"/>
                </a:solidFill>
              </a:rPr>
              <a:t>μ</a:t>
            </a:r>
            <a:r>
              <a:rPr lang="en-US" dirty="0">
                <a:solidFill>
                  <a:srgbClr val="008000"/>
                </a:solidFill>
              </a:rPr>
              <a:t> at the muon beam M2, later in this talk.</a:t>
            </a:r>
            <a:endParaRPr lang="en-US" dirty="0">
              <a:solidFill>
                <a:srgbClr val="2F8B20"/>
              </a:solidFill>
            </a:endParaRPr>
          </a:p>
          <a:p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B532D7-0880-EE42-B85D-C8E28A2E61A9}"/>
              </a:ext>
            </a:extLst>
          </p:cNvPr>
          <p:cNvSpPr txBox="1"/>
          <p:nvPr/>
        </p:nvSpPr>
        <p:spPr>
          <a:xfrm>
            <a:off x="71301" y="5730715"/>
            <a:ext cx="5243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Additional region in positron beam is larger 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5BC39384-9B26-0645-AE21-1F13F7FD441A}"/>
              </a:ext>
            </a:extLst>
          </p:cNvPr>
          <p:cNvSpPr/>
          <p:nvPr/>
        </p:nvSpPr>
        <p:spPr bwMode="auto">
          <a:xfrm>
            <a:off x="5217396" y="5765292"/>
            <a:ext cx="533400" cy="33095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F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BA04FC-F724-E141-AA5B-E9238418D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383" y="3629816"/>
            <a:ext cx="3221754" cy="2646981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9745848D-D1CB-3645-B79E-BE049D462EC3}"/>
              </a:ext>
            </a:extLst>
          </p:cNvPr>
          <p:cNvSpPr/>
          <p:nvPr/>
        </p:nvSpPr>
        <p:spPr bwMode="auto">
          <a:xfrm>
            <a:off x="5217396" y="4865010"/>
            <a:ext cx="533400" cy="33095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F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887356-598C-4949-B693-3BFA7B0F5EFB}"/>
              </a:ext>
            </a:extLst>
          </p:cNvPr>
          <p:cNvSpPr txBox="1"/>
          <p:nvPr/>
        </p:nvSpPr>
        <p:spPr>
          <a:xfrm>
            <a:off x="582255" y="4701940"/>
            <a:ext cx="41729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800" dirty="0"/>
              <a:t>Analysed positron data 2022,</a:t>
            </a:r>
          </a:p>
          <a:p>
            <a:r>
              <a:rPr lang="en-FR" sz="1800" dirty="0"/>
              <a:t> </a:t>
            </a:r>
            <a:r>
              <a:rPr lang="en-FR" sz="1800" dirty="0">
                <a:solidFill>
                  <a:srgbClr val="2F8B20"/>
                </a:solidFill>
              </a:rPr>
              <a:t>green dashed</a:t>
            </a:r>
            <a:r>
              <a:rPr lang="en-FR" sz="1800" dirty="0"/>
              <a:t> – expected from</a:t>
            </a:r>
          </a:p>
          <a:p>
            <a:r>
              <a:rPr lang="en-FR" sz="1800" dirty="0"/>
              <a:t> 40 - 70 GeV positrons with ~10</a:t>
            </a:r>
            <a:r>
              <a:rPr lang="en-FR" sz="1800" baseline="30000" dirty="0"/>
              <a:t>11</a:t>
            </a:r>
            <a:r>
              <a:rPr lang="en-FR" sz="1800" dirty="0"/>
              <a:t> POT</a:t>
            </a:r>
          </a:p>
        </p:txBody>
      </p:sp>
    </p:spTree>
    <p:extLst>
      <p:ext uri="{BB962C8B-B14F-4D97-AF65-F5344CB8AC3E}">
        <p14:creationId xmlns:p14="http://schemas.microsoft.com/office/powerpoint/2010/main" val="3231826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1139932" y="0"/>
            <a:ext cx="8750300" cy="1052736"/>
          </a:xfrm>
        </p:spPr>
        <p:txBody>
          <a:bodyPr>
            <a:normAutofit fontScale="90000"/>
          </a:bodyPr>
          <a:lstStyle/>
          <a:p>
            <a:r>
              <a:rPr lang="en-GB" sz="3200" dirty="0" err="1"/>
              <a:t>Axion</a:t>
            </a:r>
            <a:r>
              <a:rPr lang="en-GB" sz="3200" dirty="0"/>
              <a:t>-like particles (</a:t>
            </a:r>
            <a:r>
              <a:rPr lang="en-GB" sz="3200" dirty="0">
                <a:solidFill>
                  <a:srgbClr val="FF0000"/>
                </a:solidFill>
              </a:rPr>
              <a:t>ALP</a:t>
            </a:r>
            <a:r>
              <a:rPr lang="en-GB" sz="3200" dirty="0"/>
              <a:t>) coupled to photons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1066800"/>
            <a:ext cx="86866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New way of using the invisible mode geometry: visible decays!</a:t>
            </a:r>
          </a:p>
          <a:p>
            <a:r>
              <a:rPr lang="en-US" sz="2400" dirty="0"/>
              <a:t>Produced via </a:t>
            </a:r>
            <a:r>
              <a:rPr lang="en-US" sz="2400" dirty="0" err="1">
                <a:solidFill>
                  <a:srgbClr val="FF0000"/>
                </a:solidFill>
              </a:rPr>
              <a:t>Primakoff</a:t>
            </a:r>
            <a:r>
              <a:rPr lang="en-US" sz="2400" dirty="0">
                <a:solidFill>
                  <a:srgbClr val="FF0000"/>
                </a:solidFill>
              </a:rPr>
              <a:t> effect </a:t>
            </a:r>
            <a:r>
              <a:rPr lang="en-US" sz="2400" dirty="0"/>
              <a:t>of gamma conversion on nuclei</a:t>
            </a:r>
          </a:p>
        </p:txBody>
      </p:sp>
      <p:pic>
        <p:nvPicPr>
          <p:cNvPr id="4" name="Picture 3" descr="Screen Shot 2021-06-06 at 10.37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81200"/>
            <a:ext cx="5411404" cy="4089400"/>
          </a:xfrm>
          <a:prstGeom prst="rect">
            <a:avLst/>
          </a:prstGeom>
        </p:spPr>
      </p:pic>
      <p:pic>
        <p:nvPicPr>
          <p:cNvPr id="5" name="Picture 4" descr="Screen Shot 2021-06-06 at 10.39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599" y="3505201"/>
            <a:ext cx="4219615" cy="2577900"/>
          </a:xfrm>
          <a:prstGeom prst="rect">
            <a:avLst/>
          </a:prstGeom>
        </p:spPr>
      </p:pic>
      <p:pic>
        <p:nvPicPr>
          <p:cNvPr id="6" name="Picture 5" descr="Screen Shot 2021-06-06 at 10.46.2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6000"/>
            <a:ext cx="32131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92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750300" cy="1052736"/>
          </a:xfrm>
        </p:spPr>
        <p:txBody>
          <a:bodyPr>
            <a:normAutofit/>
          </a:bodyPr>
          <a:lstStyle/>
          <a:p>
            <a:r>
              <a:rPr lang="en-GB" sz="3200" dirty="0"/>
              <a:t>ALP search results (data 2016 – 2018)</a:t>
            </a:r>
            <a:endParaRPr lang="en-US" sz="3200" dirty="0"/>
          </a:p>
        </p:txBody>
      </p:sp>
      <p:pic>
        <p:nvPicPr>
          <p:cNvPr id="2" name="Picture 1" descr="Screen Shot 2021-06-06 at 10.52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19200"/>
            <a:ext cx="7779755" cy="49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50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2"/>
          <p:cNvSpPr txBox="1">
            <a:spLocks noChangeArrowheads="1"/>
          </p:cNvSpPr>
          <p:nvPr/>
        </p:nvSpPr>
        <p:spPr bwMode="auto">
          <a:xfrm>
            <a:off x="237867" y="868363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9pPr>
          </a:lstStyle>
          <a:p>
            <a:endParaRPr lang="en-US" sz="2400"/>
          </a:p>
        </p:txBody>
      </p:sp>
      <p:sp>
        <p:nvSpPr>
          <p:cNvPr id="56322" name="Rectangle 3"/>
          <p:cNvSpPr txBox="1">
            <a:spLocks noChangeArrowheads="1"/>
          </p:cNvSpPr>
          <p:nvPr/>
        </p:nvSpPr>
        <p:spPr bwMode="auto">
          <a:xfrm>
            <a:off x="825500" y="152400"/>
            <a:ext cx="8420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000090"/>
                </a:solidFill>
                <a:latin typeface="Geneva" charset="0"/>
                <a:cs typeface="Geneva" charset="0"/>
              </a:rPr>
              <a:t>Search for X(A´)-&gt;</a:t>
            </a:r>
            <a:r>
              <a:rPr lang="en-US" sz="2800" dirty="0" err="1">
                <a:solidFill>
                  <a:srgbClr val="000090"/>
                </a:solidFill>
                <a:latin typeface="Geneva" charset="0"/>
                <a:cs typeface="Geneva" charset="0"/>
                <a:sym typeface="Symbol" charset="0"/>
              </a:rPr>
              <a:t>e</a:t>
            </a:r>
            <a:r>
              <a:rPr lang="en-US" sz="2800" baseline="30000" dirty="0" err="1">
                <a:solidFill>
                  <a:srgbClr val="000090"/>
                </a:solidFill>
                <a:latin typeface="Geneva" charset="0"/>
                <a:cs typeface="Geneva" charset="0"/>
                <a:sym typeface="Symbol" charset="0"/>
              </a:rPr>
              <a:t>+</a:t>
            </a:r>
            <a:r>
              <a:rPr lang="en-US" sz="2800" dirty="0" err="1">
                <a:solidFill>
                  <a:srgbClr val="000090"/>
                </a:solidFill>
                <a:latin typeface="Geneva" charset="0"/>
                <a:cs typeface="Geneva" charset="0"/>
                <a:sym typeface="Symbol" charset="0"/>
              </a:rPr>
              <a:t>e</a:t>
            </a:r>
            <a:r>
              <a:rPr lang="en-US" sz="2800" i="1" baseline="30000" dirty="0">
                <a:solidFill>
                  <a:srgbClr val="000090"/>
                </a:solidFill>
                <a:latin typeface="Geneva" charset="0"/>
                <a:cs typeface="Geneva" charset="0"/>
                <a:sym typeface="Symbol" charset="0"/>
              </a:rPr>
              <a:t>-</a:t>
            </a:r>
            <a:r>
              <a:rPr lang="en-US" sz="2800" baseline="30000" dirty="0">
                <a:solidFill>
                  <a:srgbClr val="000090"/>
                </a:solidFill>
                <a:latin typeface="Geneva" charset="0"/>
                <a:cs typeface="Geneva" charset="0"/>
                <a:sym typeface="Symbol" charset="0"/>
              </a:rPr>
              <a:t> </a:t>
            </a:r>
            <a:r>
              <a:rPr lang="en-US" sz="2800" dirty="0">
                <a:solidFill>
                  <a:srgbClr val="000090"/>
                </a:solidFill>
                <a:latin typeface="Geneva" charset="0"/>
                <a:cs typeface="Geneva" charset="0"/>
              </a:rPr>
              <a:t>decays </a:t>
            </a:r>
            <a:r>
              <a:rPr lang="en-US" sz="2800" baseline="30000" dirty="0">
                <a:solidFill>
                  <a:srgbClr val="000090"/>
                </a:solidFill>
                <a:latin typeface="Geneva" charset="0"/>
                <a:cs typeface="Geneva" charset="0"/>
                <a:sym typeface="Symbol" charset="0"/>
              </a:rPr>
              <a:t>  </a:t>
            </a:r>
            <a:r>
              <a:rPr lang="en-US" sz="2800" dirty="0">
                <a:solidFill>
                  <a:srgbClr val="000090"/>
                </a:solidFill>
                <a:latin typeface="Geneva" charset="0"/>
                <a:cs typeface="Geneva" charset="0"/>
              </a:rPr>
              <a:t>  </a:t>
            </a:r>
            <a:r>
              <a:rPr lang="en-US" sz="2800" baseline="30000" dirty="0">
                <a:solidFill>
                  <a:srgbClr val="000090"/>
                </a:solidFill>
                <a:latin typeface="Geneva" charset="0"/>
                <a:cs typeface="Geneva" charset="0"/>
                <a:sym typeface="Symbol" charset="0"/>
              </a:rPr>
              <a:t>   </a:t>
            </a:r>
            <a:r>
              <a:rPr lang="en-US" sz="2800" dirty="0">
                <a:solidFill>
                  <a:srgbClr val="000090"/>
                </a:solidFill>
                <a:latin typeface="Geneva" charset="0"/>
                <a:cs typeface="Geneva" charset="0"/>
              </a:rPr>
              <a:t>  </a:t>
            </a:r>
          </a:p>
        </p:txBody>
      </p:sp>
      <p:pic>
        <p:nvPicPr>
          <p:cNvPr id="56323" name="Picture 22" descr="IMG_28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429001"/>
            <a:ext cx="4191000" cy="2975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Rectangle 2"/>
          <p:cNvSpPr>
            <a:spLocks noChangeArrowheads="1"/>
          </p:cNvSpPr>
          <p:nvPr/>
        </p:nvSpPr>
        <p:spPr bwMode="auto">
          <a:xfrm>
            <a:off x="1746051" y="838201"/>
            <a:ext cx="30176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Geneva" charset="0"/>
                <a:cs typeface="Geneva" charset="0"/>
              </a:rPr>
              <a:t>X,</a:t>
            </a:r>
            <a:endParaRPr lang="en-US" sz="1000" b="1"/>
          </a:p>
        </p:txBody>
      </p:sp>
      <p:sp>
        <p:nvSpPr>
          <p:cNvPr id="56325" name="Oval 8"/>
          <p:cNvSpPr>
            <a:spLocks noChangeArrowheads="1"/>
          </p:cNvSpPr>
          <p:nvPr/>
        </p:nvSpPr>
        <p:spPr bwMode="auto">
          <a:xfrm>
            <a:off x="6851650" y="4953000"/>
            <a:ext cx="742950" cy="914400"/>
          </a:xfrm>
          <a:prstGeom prst="ellipse">
            <a:avLst/>
          </a:prstGeom>
          <a:solidFill>
            <a:schemeClr val="accent1">
              <a:alpha val="21960"/>
            </a:schemeClr>
          </a:solidFill>
          <a:ln w="28575">
            <a:solidFill>
              <a:srgbClr val="3F30D5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6326" name="Picture 1" descr="setup348st_nosize1.92_WCALe-e+_bo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" y="914400"/>
            <a:ext cx="9897460" cy="234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11" descr="diag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990600"/>
            <a:ext cx="2971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Rectangle 2"/>
          <p:cNvSpPr>
            <a:spLocks noChangeArrowheads="1"/>
          </p:cNvSpPr>
          <p:nvPr/>
        </p:nvSpPr>
        <p:spPr bwMode="auto">
          <a:xfrm>
            <a:off x="3864495" y="838200"/>
            <a:ext cx="30059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Geneva" charset="0"/>
                <a:cs typeface="Geneva" charset="0"/>
                <a:sym typeface="Symbol" charset="0"/>
              </a:rPr>
              <a:t>σ</a:t>
            </a:r>
            <a:r>
              <a:rPr lang="en-US" baseline="-25000">
                <a:solidFill>
                  <a:srgbClr val="000000"/>
                </a:solidFill>
                <a:latin typeface="Geneva" charset="0"/>
                <a:cs typeface="Geneva" charset="0"/>
                <a:sym typeface="Symbol" charset="0"/>
              </a:rPr>
              <a:t>x</a:t>
            </a:r>
            <a:r>
              <a:rPr lang="en-US">
                <a:solidFill>
                  <a:srgbClr val="000000"/>
                </a:solidFill>
                <a:latin typeface="Geneva" charset="0"/>
                <a:cs typeface="Geneva" charset="0"/>
                <a:sym typeface="Symbol" charset="0"/>
              </a:rPr>
              <a:t>/σ</a:t>
            </a:r>
            <a:r>
              <a:rPr lang="en-US" baseline="-25000">
                <a:solidFill>
                  <a:srgbClr val="000000"/>
                </a:solidFill>
                <a:latin typeface="Geneva" charset="0"/>
                <a:cs typeface="Geneva" charset="0"/>
              </a:rPr>
              <a:t>γ</a:t>
            </a:r>
            <a:r>
              <a:rPr lang="en-US">
                <a:solidFill>
                  <a:srgbClr val="000000"/>
                </a:solidFill>
                <a:latin typeface="Geneva" charset="0"/>
                <a:cs typeface="Geneva" charset="0"/>
              </a:rPr>
              <a:t>~10</a:t>
            </a:r>
            <a:r>
              <a:rPr lang="en-US" baseline="30000">
                <a:solidFill>
                  <a:srgbClr val="000000"/>
                </a:solidFill>
                <a:latin typeface="Geneva" charset="0"/>
                <a:cs typeface="Geneva" charset="0"/>
              </a:rPr>
              <a:t>-10</a:t>
            </a:r>
            <a:r>
              <a:rPr lang="en-US">
                <a:solidFill>
                  <a:srgbClr val="000000"/>
                </a:solidFill>
                <a:latin typeface="Geneva" charset="0"/>
                <a:cs typeface="Geneva" charset="0"/>
              </a:rPr>
              <a:t>, </a:t>
            </a:r>
            <a:r>
              <a:rPr lang="en-US">
                <a:solidFill>
                  <a:srgbClr val="000000"/>
                </a:solidFill>
                <a:latin typeface="Geneva" charset="0"/>
                <a:cs typeface="Geneva" charset="0"/>
                <a:sym typeface="Symbol" charset="0"/>
              </a:rPr>
              <a:t>τ</a:t>
            </a:r>
            <a:r>
              <a:rPr lang="en-US" baseline="-25000">
                <a:solidFill>
                  <a:srgbClr val="000000"/>
                </a:solidFill>
                <a:latin typeface="Geneva" charset="0"/>
                <a:cs typeface="Geneva" charset="0"/>
                <a:sym typeface="Symbol" charset="0"/>
              </a:rPr>
              <a:t>x</a:t>
            </a:r>
            <a:r>
              <a:rPr lang="en-US">
                <a:solidFill>
                  <a:srgbClr val="000000"/>
                </a:solidFill>
                <a:latin typeface="Geneva" charset="0"/>
                <a:cs typeface="Geneva" charset="0"/>
                <a:sym typeface="Symbol" charset="0"/>
              </a:rPr>
              <a:t>~10</a:t>
            </a:r>
            <a:r>
              <a:rPr lang="en-US" baseline="30000">
                <a:solidFill>
                  <a:srgbClr val="000000"/>
                </a:solidFill>
                <a:latin typeface="Geneva" charset="0"/>
                <a:cs typeface="Geneva" charset="0"/>
                <a:sym typeface="Symbol" charset="0"/>
              </a:rPr>
              <a:t>-13 </a:t>
            </a:r>
            <a:r>
              <a:rPr lang="en-US">
                <a:solidFill>
                  <a:srgbClr val="000000"/>
                </a:solidFill>
                <a:latin typeface="Geneva" charset="0"/>
                <a:cs typeface="Geneva" charset="0"/>
                <a:sym typeface="Symbol" charset="0"/>
              </a:rPr>
              <a:t>s</a:t>
            </a:r>
            <a:endParaRPr lang="en-US">
              <a:solidFill>
                <a:srgbClr val="000000"/>
              </a:solidFill>
              <a:cs typeface="Geneva" charset="0"/>
            </a:endParaRPr>
          </a:p>
        </p:txBody>
      </p:sp>
      <p:cxnSp>
        <p:nvCxnSpPr>
          <p:cNvPr id="56330" name="Straight Connector 10"/>
          <p:cNvCxnSpPr>
            <a:cxnSpLocks noChangeShapeType="1"/>
          </p:cNvCxnSpPr>
          <p:nvPr/>
        </p:nvCxnSpPr>
        <p:spPr bwMode="auto">
          <a:xfrm>
            <a:off x="5035550" y="2286000"/>
            <a:ext cx="2146300" cy="3124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6332" name="TextBox 3"/>
          <p:cNvSpPr txBox="1">
            <a:spLocks noChangeArrowheads="1"/>
          </p:cNvSpPr>
          <p:nvPr/>
        </p:nvSpPr>
        <p:spPr bwMode="auto">
          <a:xfrm>
            <a:off x="1746051" y="838201"/>
            <a:ext cx="30176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9pPr>
          </a:lstStyle>
          <a:p>
            <a:r>
              <a:rPr lang="en-US" sz="1000" b="1"/>
              <a:t>X,  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0" y="3352800"/>
            <a:ext cx="5365750" cy="29628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0080"/>
                </a:solidFill>
                <a:latin typeface="Times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" charset="0"/>
              </a:rPr>
              <a:t>Compact tungsten calorimeter WCAL</a:t>
            </a:r>
          </a:p>
          <a:p>
            <a:pPr>
              <a:lnSpc>
                <a:spcPct val="120000"/>
              </a:lnSpc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0080"/>
                </a:solidFill>
                <a:latin typeface="Times" charset="0"/>
              </a:rPr>
              <a:t>  </a:t>
            </a:r>
            <a:r>
              <a:rPr lang="en-US" sz="2000" dirty="0">
                <a:latin typeface="Geneva" charset="0"/>
                <a:cs typeface="Geneva" charset="0"/>
                <a:sym typeface="Symbol" charset="0"/>
              </a:rPr>
              <a:t>X decays outside WCAL dump </a:t>
            </a:r>
            <a:endParaRPr lang="en-US" sz="2000" dirty="0">
              <a:cs typeface="Geneva" charset="0"/>
            </a:endParaRPr>
          </a:p>
          <a:p>
            <a:pPr>
              <a:lnSpc>
                <a:spcPct val="120000"/>
              </a:lnSpc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en-US" sz="2000" dirty="0">
                <a:cs typeface="Geneva" charset="0"/>
              </a:rPr>
              <a:t> </a:t>
            </a:r>
            <a:r>
              <a:rPr lang="en-US" sz="2000" dirty="0">
                <a:solidFill>
                  <a:srgbClr val="3366FF"/>
                </a:solidFill>
                <a:cs typeface="Geneva" charset="0"/>
              </a:rPr>
              <a:t>Signature:</a:t>
            </a:r>
            <a:r>
              <a:rPr lang="en-US" sz="2000" dirty="0">
                <a:cs typeface="Geneva" charset="0"/>
              </a:rPr>
              <a:t>  two separated showers from a single e- </a:t>
            </a:r>
          </a:p>
          <a:p>
            <a:pPr>
              <a:lnSpc>
                <a:spcPct val="120000"/>
              </a:lnSpc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en-US" sz="2000" dirty="0">
                <a:cs typeface="Geneva" charset="0"/>
              </a:rPr>
              <a:t> E</a:t>
            </a:r>
            <a:r>
              <a:rPr lang="en-US" sz="2000" baseline="-25000" dirty="0">
                <a:cs typeface="Geneva" charset="0"/>
              </a:rPr>
              <a:t>WC</a:t>
            </a:r>
            <a:r>
              <a:rPr lang="en-US" sz="2000" dirty="0">
                <a:cs typeface="Geneva" charset="0"/>
              </a:rPr>
              <a:t>&lt; E</a:t>
            </a:r>
            <a:r>
              <a:rPr lang="en-US" sz="2000" baseline="-25000" dirty="0">
                <a:cs typeface="Geneva" charset="0"/>
              </a:rPr>
              <a:t>0</a:t>
            </a:r>
            <a:r>
              <a:rPr lang="en-US" sz="2000" dirty="0">
                <a:cs typeface="Geneva" charset="0"/>
              </a:rPr>
              <a:t>, and E</a:t>
            </a:r>
            <a:r>
              <a:rPr lang="en-US" sz="2000" baseline="-25000" dirty="0">
                <a:cs typeface="Geneva" charset="0"/>
              </a:rPr>
              <a:t>0</a:t>
            </a:r>
            <a:r>
              <a:rPr lang="en-US" sz="2000" dirty="0">
                <a:cs typeface="Geneva" charset="0"/>
              </a:rPr>
              <a:t>= E</a:t>
            </a:r>
            <a:r>
              <a:rPr lang="en-US" sz="2000" baseline="-25000" dirty="0">
                <a:cs typeface="Geneva" charset="0"/>
              </a:rPr>
              <a:t>WC</a:t>
            </a:r>
            <a:r>
              <a:rPr lang="en-US" sz="2000" dirty="0">
                <a:cs typeface="Geneva" charset="0"/>
              </a:rPr>
              <a:t>+ E</a:t>
            </a:r>
            <a:r>
              <a:rPr lang="en-US" sz="2000" baseline="-25000" dirty="0">
                <a:cs typeface="Geneva" charset="0"/>
              </a:rPr>
              <a:t>EC</a:t>
            </a:r>
          </a:p>
          <a:p>
            <a:pPr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r>
              <a:rPr lang="en-US" sz="2000" baseline="-25000" dirty="0">
                <a:cs typeface="Geneva" charset="0"/>
              </a:rPr>
              <a:t>  </a:t>
            </a:r>
            <a:r>
              <a:rPr lang="en-US" sz="2000" dirty="0" err="1">
                <a:cs typeface="Geneva" charset="0"/>
              </a:rPr>
              <a:t>θ</a:t>
            </a:r>
            <a:r>
              <a:rPr lang="en-US" sz="2000" baseline="-25000" dirty="0" err="1">
                <a:cs typeface="Geneva" charset="0"/>
              </a:rPr>
              <a:t>e+e</a:t>
            </a:r>
            <a:r>
              <a:rPr lang="en-US" sz="2000" baseline="-25000" dirty="0">
                <a:cs typeface="Geneva" charset="0"/>
              </a:rPr>
              <a:t>-</a:t>
            </a:r>
            <a:r>
              <a:rPr lang="en-US" sz="2000" dirty="0">
                <a:cs typeface="Geneva" charset="0"/>
              </a:rPr>
              <a:t> too small to be resolved   </a:t>
            </a:r>
          </a:p>
        </p:txBody>
      </p:sp>
    </p:spTree>
    <p:extLst>
      <p:ext uri="{BB962C8B-B14F-4D97-AF65-F5344CB8AC3E}">
        <p14:creationId xmlns:p14="http://schemas.microsoft.com/office/powerpoint/2010/main" val="429834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Rectangle 13"/>
          <p:cNvSpPr>
            <a:spLocks noChangeArrowheads="1"/>
          </p:cNvSpPr>
          <p:nvPr/>
        </p:nvSpPr>
        <p:spPr bwMode="auto">
          <a:xfrm>
            <a:off x="1238250" y="152401"/>
            <a:ext cx="7759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en-US" sz="2400" dirty="0">
                <a:latin typeface="Geneva" charset="0"/>
                <a:cs typeface="Geneva" charset="0"/>
              </a:rPr>
              <a:t>Setup optimization</a:t>
            </a:r>
            <a:endParaRPr lang="en-US" sz="2400" baseline="-25000" dirty="0">
              <a:cs typeface="Genev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066800"/>
            <a:ext cx="944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8000"/>
                </a:solidFill>
              </a:rPr>
              <a:t>Second run (2018), with </a:t>
            </a:r>
            <a:r>
              <a:rPr lang="en-US" sz="2400" dirty="0">
                <a:latin typeface="Geneva" charset="0"/>
                <a:cs typeface="Geneva" charset="0"/>
              </a:rPr>
              <a:t>3x10</a:t>
            </a:r>
            <a:r>
              <a:rPr lang="en-US" sz="2400" baseline="30000" dirty="0">
                <a:latin typeface="Geneva" charset="0"/>
                <a:cs typeface="Geneva" charset="0"/>
              </a:rPr>
              <a:t>10</a:t>
            </a:r>
            <a:r>
              <a:rPr lang="en-US" sz="2400" dirty="0">
                <a:latin typeface="Geneva" charset="0"/>
                <a:cs typeface="Geneva" charset="0"/>
                <a:sym typeface="Symbol" charset="0"/>
              </a:rPr>
              <a:t> EOT</a:t>
            </a:r>
            <a:r>
              <a:rPr lang="en-US" sz="2400" dirty="0">
                <a:solidFill>
                  <a:srgbClr val="008000"/>
                </a:solidFill>
                <a:sym typeface="Symbol" charset="0"/>
              </a:rPr>
              <a:t> was performed</a:t>
            </a:r>
            <a:r>
              <a:rPr lang="en-US" sz="2400" dirty="0">
                <a:solidFill>
                  <a:srgbClr val="008000"/>
                </a:solidFill>
              </a:rPr>
              <a:t> with the visible mode configuration optimized for bigger </a:t>
            </a:r>
            <a:r>
              <a:rPr lang="en-US" sz="2400" dirty="0" err="1">
                <a:solidFill>
                  <a:srgbClr val="008000"/>
                </a:solidFill>
              </a:rPr>
              <a:t>ε</a:t>
            </a:r>
            <a:r>
              <a:rPr lang="en-US" sz="2400" dirty="0">
                <a:solidFill>
                  <a:srgbClr val="008000"/>
                </a:solidFill>
              </a:rPr>
              <a:t> (short-lived X) and better background suppression: 150 </a:t>
            </a:r>
            <a:r>
              <a:rPr lang="en-US" sz="2400" dirty="0" err="1">
                <a:solidFill>
                  <a:srgbClr val="008000"/>
                </a:solidFill>
              </a:rPr>
              <a:t>GeV</a:t>
            </a:r>
            <a:r>
              <a:rPr lang="en-US" sz="2400" dirty="0">
                <a:solidFill>
                  <a:srgbClr val="008000"/>
                </a:solidFill>
              </a:rPr>
              <a:t> beam, veto counter inside WCAL box, vacuum decay tube, larger distance WCAL - ECAL</a:t>
            </a:r>
          </a:p>
        </p:txBody>
      </p:sp>
      <p:pic>
        <p:nvPicPr>
          <p:cNvPr id="4" name="Picture 3" descr="Screen Shot 2019-02-26 at 08.54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43200"/>
            <a:ext cx="9677400" cy="333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056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Rectangle 13"/>
          <p:cNvSpPr>
            <a:spLocks noChangeArrowheads="1"/>
          </p:cNvSpPr>
          <p:nvPr/>
        </p:nvSpPr>
        <p:spPr bwMode="auto">
          <a:xfrm>
            <a:off x="1219200" y="76200"/>
            <a:ext cx="8515350" cy="60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en-US" dirty="0">
                <a:solidFill>
                  <a:srgbClr val="000090"/>
                </a:solidFill>
                <a:latin typeface="Geneva" charset="0"/>
                <a:cs typeface="Geneva" charset="0"/>
              </a:rPr>
              <a:t>Results with 8.4 x 10</a:t>
            </a:r>
            <a:r>
              <a:rPr lang="en-US" baseline="30000" dirty="0">
                <a:solidFill>
                  <a:srgbClr val="000090"/>
                </a:solidFill>
                <a:latin typeface="Geneva" charset="0"/>
                <a:cs typeface="Geneva" charset="0"/>
              </a:rPr>
              <a:t>10</a:t>
            </a:r>
            <a:r>
              <a:rPr lang="en-US" dirty="0">
                <a:solidFill>
                  <a:srgbClr val="000090"/>
                </a:solidFill>
                <a:latin typeface="Geneva" charset="0"/>
                <a:cs typeface="Geneva" charset="0"/>
              </a:rPr>
              <a:t> EOT (+</a:t>
            </a:r>
            <a:r>
              <a:rPr lang="en-US" dirty="0" err="1">
                <a:solidFill>
                  <a:srgbClr val="000090"/>
                </a:solidFill>
                <a:latin typeface="Geneva" charset="0"/>
                <a:cs typeface="Geneva" charset="0"/>
              </a:rPr>
              <a:t>invis</a:t>
            </a:r>
            <a:r>
              <a:rPr lang="en-US" dirty="0">
                <a:solidFill>
                  <a:srgbClr val="000090"/>
                </a:solidFill>
                <a:latin typeface="Geneva" charset="0"/>
                <a:cs typeface="Geneva" charset="0"/>
              </a:rPr>
              <a:t>. mode data for pseudoscalar)</a:t>
            </a:r>
          </a:p>
          <a:p>
            <a:pPr>
              <a:buClr>
                <a:schemeClr val="tx1"/>
              </a:buClr>
              <a:buSzPct val="100000"/>
            </a:pPr>
            <a:r>
              <a:rPr lang="en-US" baseline="-25000" dirty="0">
                <a:solidFill>
                  <a:srgbClr val="000090"/>
                </a:solidFill>
                <a:latin typeface="Geneva" charset="0"/>
                <a:cs typeface="Geneva" charset="0"/>
              </a:rPr>
              <a:t>Later, NA62 excluded axion decaying to </a:t>
            </a:r>
            <a:r>
              <a:rPr lang="en-US" baseline="-25000" dirty="0" err="1">
                <a:solidFill>
                  <a:srgbClr val="000090"/>
                </a:solidFill>
                <a:latin typeface="Geneva" charset="0"/>
                <a:cs typeface="Geneva" charset="0"/>
              </a:rPr>
              <a:t>e</a:t>
            </a:r>
            <a:r>
              <a:rPr lang="en-US" baseline="30000" dirty="0" err="1">
                <a:solidFill>
                  <a:srgbClr val="000090"/>
                </a:solidFill>
                <a:latin typeface="Geneva" charset="0"/>
                <a:cs typeface="Geneva" charset="0"/>
              </a:rPr>
              <a:t>+</a:t>
            </a:r>
            <a:r>
              <a:rPr lang="en-US" baseline="-25000" dirty="0" err="1">
                <a:solidFill>
                  <a:srgbClr val="000090"/>
                </a:solidFill>
                <a:latin typeface="Geneva" charset="0"/>
                <a:cs typeface="Geneva" charset="0"/>
              </a:rPr>
              <a:t>e</a:t>
            </a:r>
            <a:r>
              <a:rPr lang="en-US" baseline="30000" dirty="0">
                <a:solidFill>
                  <a:srgbClr val="000090"/>
                </a:solidFill>
                <a:latin typeface="Geneva" charset="0"/>
                <a:cs typeface="Geneva" charset="0"/>
              </a:rPr>
              <a:t>-</a:t>
            </a:r>
            <a:r>
              <a:rPr lang="en-US" baseline="-25000" dirty="0">
                <a:solidFill>
                  <a:srgbClr val="000090"/>
                </a:solidFill>
                <a:latin typeface="Geneva" charset="0"/>
                <a:cs typeface="Geneva" charset="0"/>
              </a:rPr>
              <a:t>: https://</a:t>
            </a:r>
            <a:r>
              <a:rPr lang="en-US" baseline="-25000" dirty="0" err="1">
                <a:solidFill>
                  <a:srgbClr val="000090"/>
                </a:solidFill>
                <a:latin typeface="Geneva" charset="0"/>
                <a:cs typeface="Geneva" charset="0"/>
              </a:rPr>
              <a:t>arxiv.org</a:t>
            </a:r>
            <a:r>
              <a:rPr lang="en-US" baseline="-25000" dirty="0">
                <a:solidFill>
                  <a:srgbClr val="000090"/>
                </a:solidFill>
                <a:latin typeface="Geneva" charset="0"/>
                <a:cs typeface="Geneva" charset="0"/>
              </a:rPr>
              <a:t>/pdf/2307.04579.pdf</a:t>
            </a:r>
            <a:endParaRPr lang="en-US" baseline="-25000" dirty="0">
              <a:solidFill>
                <a:srgbClr val="000090"/>
              </a:solidFill>
              <a:cs typeface="Geneva" charset="0"/>
            </a:endParaRPr>
          </a:p>
        </p:txBody>
      </p:sp>
      <p:pic>
        <p:nvPicPr>
          <p:cNvPr id="4" name="Picture 3" descr="Screen Shot 2021-06-06 at 11.42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7" y="1066800"/>
            <a:ext cx="4724400" cy="51107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762000"/>
            <a:ext cx="350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600" dirty="0"/>
              <a:t>Vector, PRD 107, 071101 (R) 2020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7960" y="762000"/>
            <a:ext cx="451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 dirty="0">
                <a:solidFill>
                  <a:srgbClr val="FF0000"/>
                </a:solidFill>
              </a:rPr>
              <a:t>New: Pseudoscalar</a:t>
            </a:r>
            <a:r>
              <a:rPr lang="is-IS" sz="1600" dirty="0"/>
              <a:t>, arXiv: 2104.13342 [hep-ex]</a:t>
            </a:r>
            <a:endParaRPr lang="en-US" sz="1600" dirty="0"/>
          </a:p>
        </p:txBody>
      </p:sp>
      <p:pic>
        <p:nvPicPr>
          <p:cNvPr id="3" name="Picture 2" descr="X_linear_Kirpich_visible_pseudoscal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066800"/>
            <a:ext cx="5257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535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8750300" cy="1052736"/>
          </a:xfrm>
        </p:spPr>
        <p:txBody>
          <a:bodyPr>
            <a:normAutofit/>
          </a:bodyPr>
          <a:lstStyle/>
          <a:p>
            <a:r>
              <a:rPr lang="en-GB" sz="3200" dirty="0"/>
              <a:t>New visible mode projects  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9DFD77-F28D-BBDD-E7EC-527494758918}"/>
              </a:ext>
            </a:extLst>
          </p:cNvPr>
          <p:cNvSpPr txBox="1"/>
          <p:nvPr/>
        </p:nvSpPr>
        <p:spPr>
          <a:xfrm>
            <a:off x="152400" y="1080168"/>
            <a:ext cx="94488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charset="2"/>
              <a:buChar char="§"/>
            </a:pPr>
            <a:r>
              <a:rPr lang="en-US" sz="2400" dirty="0">
                <a:solidFill>
                  <a:srgbClr val="008000"/>
                </a:solidFill>
              </a:rPr>
              <a:t>Idea: the bremsstrahlung processes can be enhanced in crystals. Shorter shower, increased probability for X particle to exit from the target.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sz="2400" dirty="0">
                <a:solidFill>
                  <a:srgbClr val="008000"/>
                </a:solidFill>
              </a:rPr>
              <a:t>2026 – test at H4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sz="2400" dirty="0">
                <a:solidFill>
                  <a:srgbClr val="008000"/>
                </a:solidFill>
              </a:rPr>
              <a:t>Further improvement of the visible mode setup: spectrometer, invariant mass reconstruction. Description of this project is published.</a:t>
            </a:r>
          </a:p>
          <a:p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408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2"/>
          <p:cNvSpPr txBox="1">
            <a:spLocks noChangeArrowheads="1"/>
          </p:cNvSpPr>
          <p:nvPr/>
        </p:nvSpPr>
        <p:spPr bwMode="auto">
          <a:xfrm>
            <a:off x="237867" y="868363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9pPr>
          </a:lstStyle>
          <a:p>
            <a:endParaRPr lang="en-US" sz="2400"/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73150" y="25400"/>
            <a:ext cx="7264400" cy="457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200" dirty="0">
                <a:solidFill>
                  <a:srgbClr val="000000"/>
                </a:solidFill>
                <a:latin typeface="Geneva" charset="0"/>
                <a:ea typeface="ＭＳ Ｐゴシック" charset="0"/>
                <a:cs typeface="Geneva" charset="0"/>
              </a:rPr>
              <a:t>Vector portal to Dark Sector</a:t>
            </a:r>
            <a:r>
              <a:rPr lang="ru-RU" sz="2200" dirty="0">
                <a:solidFill>
                  <a:srgbClr val="000000"/>
                </a:solidFill>
                <a:latin typeface="Geneva" charset="0"/>
                <a:ea typeface="ＭＳ Ｐゴシック" charset="0"/>
                <a:cs typeface="Geneva" charset="0"/>
              </a:rPr>
              <a:t> (</a:t>
            </a:r>
            <a:r>
              <a:rPr lang="en-US" sz="2200" dirty="0">
                <a:solidFill>
                  <a:srgbClr val="000000"/>
                </a:solidFill>
                <a:latin typeface="Geneva" charset="0"/>
                <a:ea typeface="ＭＳ Ｐゴシック" charset="0"/>
                <a:cs typeface="Geneva" charset="0"/>
              </a:rPr>
              <a:t>initial motivation)</a:t>
            </a:r>
            <a:br>
              <a:rPr lang="ru-RU" sz="3200" dirty="0">
                <a:solidFill>
                  <a:srgbClr val="000000"/>
                </a:solidFill>
                <a:latin typeface="Geneva" charset="0"/>
                <a:ea typeface="ＭＳ Ｐゴシック" charset="0"/>
                <a:cs typeface="Geneva" charset="0"/>
              </a:rPr>
            </a:br>
            <a:r>
              <a:rPr lang="en-US" sz="3200" dirty="0">
                <a:solidFill>
                  <a:srgbClr val="000000"/>
                </a:solidFill>
                <a:latin typeface="Geneva" charset="0"/>
                <a:ea typeface="ＭＳ Ｐゴシック" charset="0"/>
                <a:cs typeface="Geneva" charset="0"/>
              </a:rPr>
              <a:t>     </a:t>
            </a:r>
          </a:p>
        </p:txBody>
      </p:sp>
      <p:sp>
        <p:nvSpPr>
          <p:cNvPr id="32771" name="Rectangle 9"/>
          <p:cNvSpPr>
            <a:spLocks noChangeArrowheads="1"/>
          </p:cNvSpPr>
          <p:nvPr/>
        </p:nvSpPr>
        <p:spPr bwMode="auto">
          <a:xfrm>
            <a:off x="2559050" y="685800"/>
            <a:ext cx="4787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>
                <a:solidFill>
                  <a:srgbClr val="008000"/>
                </a:solidFill>
                <a:latin typeface="Geneva" charset="0"/>
                <a:cs typeface="Geneva" charset="0"/>
              </a:rPr>
              <a:t> Okun, Holdom</a:t>
            </a:r>
            <a:r>
              <a:rPr lang="ja-JP" altLang="en-US" sz="1800">
                <a:solidFill>
                  <a:srgbClr val="008000"/>
                </a:solidFill>
                <a:latin typeface="Geneva" charset="0"/>
                <a:cs typeface="Geneva" charset="0"/>
              </a:rPr>
              <a:t>’</a:t>
            </a:r>
            <a:r>
              <a:rPr lang="en-US" altLang="ja-JP" sz="1800">
                <a:solidFill>
                  <a:srgbClr val="008000"/>
                </a:solidFill>
                <a:latin typeface="Geneva" charset="0"/>
                <a:cs typeface="Geneva" charset="0"/>
              </a:rPr>
              <a:t>86 .. </a:t>
            </a:r>
            <a:endParaRPr lang="en-US" sz="1800">
              <a:solidFill>
                <a:srgbClr val="008000"/>
              </a:solidFill>
              <a:cs typeface="Geneva" charset="0"/>
            </a:endParaRPr>
          </a:p>
        </p:txBody>
      </p:sp>
      <p:pic>
        <p:nvPicPr>
          <p:cNvPr id="32772" name="Picture 12" descr="da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066800"/>
            <a:ext cx="85852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Rectangle 1027"/>
          <p:cNvSpPr>
            <a:spLocks noChangeArrowheads="1"/>
          </p:cNvSpPr>
          <p:nvPr/>
        </p:nvSpPr>
        <p:spPr bwMode="auto">
          <a:xfrm>
            <a:off x="228600" y="1981200"/>
            <a:ext cx="9493250" cy="39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chemeClr val="hlink"/>
              </a:buClr>
              <a:buSzPct val="90000"/>
              <a:defRPr/>
            </a:pPr>
            <a:endParaRPr lang="en-US" sz="2400" dirty="0">
              <a:solidFill>
                <a:srgbClr val="000080"/>
              </a:solidFill>
              <a:latin typeface="Geneva" charset="0"/>
              <a:cs typeface="Geneva" charset="0"/>
            </a:endParaRPr>
          </a:p>
          <a:p>
            <a:pPr marL="342900" indent="-342900" eaLnBrk="1" hangingPunct="1">
              <a:spcAft>
                <a:spcPts val="60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new massive  boson A´(dark photon) which has  kinetic mixing </a:t>
            </a:r>
            <a:r>
              <a:rPr lang="en-US" sz="2000" dirty="0">
                <a:solidFill>
                  <a:srgbClr val="000000"/>
                </a:solidFill>
                <a:latin typeface="Geneva" charset="0"/>
                <a:cs typeface="Geneva" charset="0"/>
                <a:sym typeface="Symbol" charset="0"/>
              </a:rPr>
              <a:t> with ordinary photon: </a:t>
            </a:r>
            <a:r>
              <a:rPr lang="en-US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ΔL = </a:t>
            </a:r>
            <a:r>
              <a:rPr lang="en-US" sz="2000" dirty="0" err="1">
                <a:solidFill>
                  <a:srgbClr val="000000"/>
                </a:solidFill>
                <a:latin typeface="Geneva" charset="0"/>
                <a:cs typeface="Geneva" charset="0"/>
              </a:rPr>
              <a:t>ε</a:t>
            </a:r>
            <a:r>
              <a:rPr lang="en-US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/2 F </a:t>
            </a:r>
            <a:r>
              <a:rPr lang="en-US" sz="2000" baseline="30000" dirty="0" err="1">
                <a:solidFill>
                  <a:srgbClr val="000000"/>
                </a:solidFill>
                <a:latin typeface="Geneva" charset="0"/>
                <a:cs typeface="Geneva" charset="0"/>
              </a:rPr>
              <a:t>μν</a:t>
            </a:r>
            <a:r>
              <a:rPr lang="en-US" sz="2000" dirty="0" err="1">
                <a:solidFill>
                  <a:srgbClr val="000000"/>
                </a:solidFill>
                <a:latin typeface="Geneva" charset="0"/>
                <a:cs typeface="Geneva" charset="0"/>
              </a:rPr>
              <a:t>A´</a:t>
            </a:r>
            <a:r>
              <a:rPr lang="en-US" sz="2000" baseline="-25000" dirty="0" err="1">
                <a:solidFill>
                  <a:srgbClr val="000000"/>
                </a:solidFill>
                <a:latin typeface="Geneva" charset="0"/>
                <a:cs typeface="Geneva" charset="0"/>
              </a:rPr>
              <a:t>μν</a:t>
            </a:r>
            <a:r>
              <a:rPr lang="en-US" sz="2000" baseline="-25000" dirty="0">
                <a:solidFill>
                  <a:srgbClr val="000000"/>
                </a:solidFill>
                <a:latin typeface="Geneva" charset="0"/>
                <a:cs typeface="Geneva" charset="0"/>
              </a:rPr>
              <a:t> </a:t>
            </a:r>
            <a:endParaRPr lang="en-US" sz="2000" dirty="0">
              <a:solidFill>
                <a:srgbClr val="0000FF"/>
              </a:solidFill>
              <a:latin typeface="Geneva" charset="0"/>
              <a:cs typeface="Geneva" charset="0"/>
            </a:endParaRPr>
          </a:p>
          <a:p>
            <a:pPr marL="342900" indent="-342900" algn="l" eaLnBrk="1" hangingPunct="1">
              <a:lnSpc>
                <a:spcPct val="140000"/>
              </a:lnSpc>
              <a:buClr>
                <a:schemeClr val="tx1"/>
              </a:buClr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Production: A´- bremsstrahlung e</a:t>
            </a:r>
            <a:r>
              <a:rPr lang="en-US" sz="2000" baseline="30000" dirty="0">
                <a:solidFill>
                  <a:srgbClr val="000000"/>
                </a:solidFill>
                <a:latin typeface="Geneva" charset="0"/>
                <a:cs typeface="Geneva" charset="0"/>
              </a:rPr>
              <a:t>- </a:t>
            </a:r>
            <a:r>
              <a:rPr lang="en-US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Z</a:t>
            </a:r>
            <a:r>
              <a:rPr lang="en-US" sz="2000" dirty="0">
                <a:solidFill>
                  <a:srgbClr val="000000"/>
                </a:solidFill>
                <a:latin typeface="Geneva" charset="0"/>
                <a:cs typeface="Geneva" charset="0"/>
                <a:sym typeface="Wingdings" charset="0"/>
              </a:rPr>
              <a:t></a:t>
            </a:r>
            <a:r>
              <a:rPr lang="en-US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 e</a:t>
            </a:r>
            <a:r>
              <a:rPr lang="en-US" sz="2000" baseline="30000" dirty="0">
                <a:solidFill>
                  <a:srgbClr val="000000"/>
                </a:solidFill>
                <a:latin typeface="Geneva" charset="0"/>
                <a:cs typeface="Geneva" charset="0"/>
              </a:rPr>
              <a:t>- </a:t>
            </a:r>
            <a:r>
              <a:rPr lang="en-US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Z A´, </a:t>
            </a:r>
            <a:r>
              <a:rPr lang="en-US" sz="2000" dirty="0">
                <a:solidFill>
                  <a:srgbClr val="000000"/>
                </a:solidFill>
                <a:latin typeface="Symbol" charset="2"/>
                <a:cs typeface="Symbol" charset="2"/>
              </a:rPr>
              <a:t>s~</a:t>
            </a:r>
            <a:r>
              <a:rPr lang="en-US" sz="2000" dirty="0">
                <a:solidFill>
                  <a:srgbClr val="000000"/>
                </a:solidFill>
                <a:latin typeface="+mn-lt"/>
                <a:cs typeface="Symbol" charset="2"/>
              </a:rPr>
              <a:t>Z</a:t>
            </a:r>
            <a:r>
              <a:rPr lang="en-US" sz="2000" baseline="30000" dirty="0">
                <a:solidFill>
                  <a:srgbClr val="000000"/>
                </a:solidFill>
                <a:latin typeface="+mn-lt"/>
                <a:cs typeface="Symbol" charset="2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ε</a:t>
            </a:r>
            <a:r>
              <a:rPr lang="en-US" sz="2000" baseline="30000" dirty="0">
                <a:solidFill>
                  <a:srgbClr val="000000"/>
                </a:solidFill>
                <a:latin typeface="Geneva" charset="0"/>
                <a:cs typeface="Geneva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/m</a:t>
            </a:r>
            <a:r>
              <a:rPr lang="en-US" sz="2000" baseline="-25000" dirty="0">
                <a:solidFill>
                  <a:srgbClr val="000000"/>
                </a:solidFill>
                <a:latin typeface="Geneva" charset="0"/>
                <a:cs typeface="Geneva" charset="0"/>
              </a:rPr>
              <a:t>A´</a:t>
            </a:r>
            <a:r>
              <a:rPr lang="en-US" sz="2000" baseline="30000" dirty="0">
                <a:solidFill>
                  <a:srgbClr val="000000"/>
                </a:solidFill>
                <a:latin typeface="Geneva" charset="0"/>
                <a:cs typeface="Geneva" charset="0"/>
              </a:rPr>
              <a:t>2</a:t>
            </a:r>
          </a:p>
          <a:p>
            <a:pPr algn="l" eaLnBrk="1" hangingPunct="1">
              <a:lnSpc>
                <a:spcPct val="140000"/>
              </a:lnSpc>
              <a:buClr>
                <a:schemeClr val="tx1"/>
              </a:buClr>
              <a:defRPr/>
            </a:pPr>
            <a:endParaRPr lang="en-US" sz="2000" dirty="0">
              <a:solidFill>
                <a:srgbClr val="000000"/>
              </a:solidFill>
              <a:latin typeface="Geneva" charset="0"/>
              <a:cs typeface="Geneva" charset="0"/>
            </a:endParaRPr>
          </a:p>
          <a:p>
            <a:pPr marL="342900" indent="-342900" algn="l" eaLnBrk="1" hangingPunct="1">
              <a:lnSpc>
                <a:spcPct val="140000"/>
              </a:lnSpc>
              <a:buClr>
                <a:schemeClr val="tx1"/>
              </a:buClr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Decays:</a:t>
            </a:r>
          </a:p>
          <a:p>
            <a:pPr algn="l" eaLnBrk="1" hangingPunct="1"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    - Visible:  A´</a:t>
            </a:r>
            <a:r>
              <a:rPr lang="en-US" sz="2000" dirty="0">
                <a:solidFill>
                  <a:srgbClr val="000000"/>
                </a:solidFill>
                <a:latin typeface="Geneva" charset="0"/>
                <a:cs typeface="Geneva" charset="0"/>
                <a:sym typeface="Wingdings" charset="0"/>
              </a:rPr>
              <a:t> </a:t>
            </a:r>
            <a:r>
              <a:rPr lang="en-US" sz="2000" dirty="0" err="1">
                <a:solidFill>
                  <a:srgbClr val="000000"/>
                </a:solidFill>
                <a:latin typeface="Geneva" charset="0"/>
                <a:cs typeface="Geneva" charset="0"/>
              </a:rPr>
              <a:t>e</a:t>
            </a:r>
            <a:r>
              <a:rPr lang="en-US" sz="2000" baseline="30000" dirty="0" err="1">
                <a:solidFill>
                  <a:srgbClr val="000000"/>
                </a:solidFill>
                <a:latin typeface="Geneva" charset="0"/>
                <a:cs typeface="Geneva" charset="0"/>
              </a:rPr>
              <a:t>+</a:t>
            </a:r>
            <a:r>
              <a:rPr lang="en-US" sz="2000" dirty="0" err="1">
                <a:solidFill>
                  <a:srgbClr val="000000"/>
                </a:solidFill>
                <a:latin typeface="Geneva" charset="0"/>
                <a:cs typeface="Geneva" charset="0"/>
              </a:rPr>
              <a:t>e</a:t>
            </a:r>
            <a:r>
              <a:rPr lang="en-US" sz="2000" baseline="30000" dirty="0">
                <a:solidFill>
                  <a:srgbClr val="000000"/>
                </a:solidFill>
                <a:latin typeface="Geneva" charset="0"/>
                <a:cs typeface="Geneva" charset="0"/>
              </a:rPr>
              <a:t>-</a:t>
            </a:r>
            <a:r>
              <a:rPr lang="en-US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Geneva" charset="0"/>
                <a:cs typeface="Geneva" charset="0"/>
              </a:rPr>
              <a:t>μ</a:t>
            </a:r>
            <a:r>
              <a:rPr lang="en-US" sz="2000" baseline="30000" dirty="0" err="1">
                <a:solidFill>
                  <a:srgbClr val="000000"/>
                </a:solidFill>
                <a:latin typeface="Geneva" charset="0"/>
                <a:cs typeface="Geneva" charset="0"/>
              </a:rPr>
              <a:t>+</a:t>
            </a:r>
            <a:r>
              <a:rPr lang="en-US" sz="2000" dirty="0" err="1">
                <a:solidFill>
                  <a:srgbClr val="000000"/>
                </a:solidFill>
                <a:latin typeface="Geneva" charset="0"/>
                <a:cs typeface="Geneva" charset="0"/>
              </a:rPr>
              <a:t>μ</a:t>
            </a:r>
            <a:r>
              <a:rPr lang="en-US" sz="2000" baseline="30000" dirty="0">
                <a:solidFill>
                  <a:srgbClr val="000000"/>
                </a:solidFill>
                <a:latin typeface="Geneva" charset="0"/>
                <a:cs typeface="Geneva" charset="0"/>
              </a:rPr>
              <a:t>-</a:t>
            </a:r>
            <a:r>
              <a:rPr lang="en-US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, hadrons,.. </a:t>
            </a:r>
          </a:p>
          <a:p>
            <a:pPr algn="l" eaLnBrk="1" hangingPunct="1">
              <a:lnSpc>
                <a:spcPct val="120000"/>
              </a:lnSpc>
              <a:buClr>
                <a:schemeClr val="tx1"/>
              </a:buClr>
              <a:buSzPct val="115000"/>
              <a:defRPr/>
            </a:pPr>
            <a:r>
              <a:rPr lang="en-US" dirty="0">
                <a:solidFill>
                  <a:srgbClr val="000000"/>
                </a:solidFill>
                <a:latin typeface="Geneva" charset="0"/>
                <a:cs typeface="Geneva" charset="0"/>
              </a:rPr>
              <a:t>    - </a:t>
            </a:r>
            <a:r>
              <a:rPr lang="en-US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Invisible: A´</a:t>
            </a:r>
            <a:r>
              <a:rPr lang="en-US" sz="2000" dirty="0">
                <a:solidFill>
                  <a:srgbClr val="000000"/>
                </a:solidFill>
                <a:latin typeface="Geneva" charset="0"/>
                <a:cs typeface="Geneva" charset="0"/>
                <a:sym typeface="Wingdings" charset="0"/>
              </a:rPr>
              <a:t></a:t>
            </a:r>
            <a:r>
              <a:rPr lang="en-US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Symbol" charset="2"/>
                <a:cs typeface="Symbol" charset="2"/>
              </a:rPr>
              <a:t>cc</a:t>
            </a:r>
            <a:r>
              <a:rPr lang="en-US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 </a:t>
            </a:r>
            <a:r>
              <a:rPr lang="en-US" sz="2000" dirty="0">
                <a:latin typeface="Geneva" charset="0"/>
                <a:cs typeface="Geneva" charset="0"/>
              </a:rPr>
              <a:t>if  m</a:t>
            </a:r>
            <a:r>
              <a:rPr lang="en-US" sz="2000" baseline="-25000" dirty="0">
                <a:latin typeface="Geneva" charset="0"/>
                <a:cs typeface="Geneva" charset="0"/>
              </a:rPr>
              <a:t>A´</a:t>
            </a:r>
            <a:r>
              <a:rPr lang="en-US" sz="2000" dirty="0">
                <a:latin typeface="Geneva" charset="0"/>
                <a:cs typeface="Geneva" charset="0"/>
              </a:rPr>
              <a:t> &gt; 2m</a:t>
            </a:r>
            <a:r>
              <a:rPr lang="en-US" sz="2000" dirty="0">
                <a:latin typeface="Symbol" charset="2"/>
                <a:cs typeface="Symbol" charset="2"/>
              </a:rPr>
              <a:t>c</a:t>
            </a:r>
            <a:r>
              <a:rPr lang="en-US" sz="2000" dirty="0">
                <a:latin typeface="Geneva" charset="0"/>
                <a:cs typeface="Geneva" charset="0"/>
              </a:rPr>
              <a:t>  assuming </a:t>
            </a:r>
            <a:r>
              <a:rPr lang="en-US" sz="2000" dirty="0" err="1">
                <a:latin typeface="Symbol" charset="2"/>
                <a:cs typeface="Symbol" charset="2"/>
              </a:rPr>
              <a:t>a</a:t>
            </a:r>
            <a:r>
              <a:rPr lang="en-US" sz="2000" baseline="-25000" dirty="0" err="1">
                <a:latin typeface="Geneva" charset="0"/>
                <a:cs typeface="Geneva" charset="0"/>
              </a:rPr>
              <a:t>DM</a:t>
            </a:r>
            <a:r>
              <a:rPr lang="en-US" sz="2000" dirty="0">
                <a:latin typeface="Geneva" charset="0"/>
                <a:cs typeface="Geneva" charset="0"/>
              </a:rPr>
              <a:t> ~ </a:t>
            </a:r>
            <a:r>
              <a:rPr lang="en-US" sz="2000" dirty="0">
                <a:latin typeface="Symbol" charset="2"/>
                <a:cs typeface="Symbol" charset="2"/>
              </a:rPr>
              <a:t>a </a:t>
            </a:r>
            <a:r>
              <a:rPr lang="en-US" sz="2000" dirty="0">
                <a:latin typeface="Geneva" charset="0"/>
                <a:cs typeface="Geneva" charset="0"/>
              </a:rPr>
              <a:t>&gt;&gt; </a:t>
            </a:r>
            <a:r>
              <a:rPr lang="en-US" sz="2000" dirty="0" err="1">
                <a:latin typeface="Geneva" charset="0"/>
                <a:cs typeface="Geneva" charset="0"/>
              </a:rPr>
              <a:t>ε</a:t>
            </a:r>
            <a:r>
              <a:rPr lang="en-US" sz="2000" dirty="0">
                <a:latin typeface="Geneva" charset="0"/>
                <a:cs typeface="Geneva" charset="0"/>
              </a:rPr>
              <a:t>. </a:t>
            </a:r>
          </a:p>
          <a:p>
            <a:pPr algn="l" eaLnBrk="1" hangingPunct="1">
              <a:lnSpc>
                <a:spcPct val="120000"/>
              </a:lnSpc>
              <a:buClr>
                <a:schemeClr val="tx1"/>
              </a:buClr>
              <a:defRPr/>
            </a:pPr>
            <a:r>
              <a:rPr lang="en-US" sz="2000" dirty="0">
                <a:latin typeface="Geneva" charset="0"/>
                <a:cs typeface="Geneva" charset="0"/>
              </a:rPr>
              <a:t>      Can explain  </a:t>
            </a:r>
            <a:r>
              <a:rPr lang="en-US" sz="2000" dirty="0">
                <a:solidFill>
                  <a:srgbClr val="FF0000"/>
                </a:solidFill>
                <a:latin typeface="Geneva" charset="0"/>
                <a:cs typeface="Geneva" charset="0"/>
              </a:rPr>
              <a:t>(g-2)</a:t>
            </a:r>
            <a:r>
              <a:rPr lang="en-US" sz="2000" baseline="-25000" dirty="0">
                <a:solidFill>
                  <a:srgbClr val="FF0000"/>
                </a:solidFill>
                <a:latin typeface="Geneva" charset="0"/>
                <a:cs typeface="Geneva" charset="0"/>
              </a:rPr>
              <a:t>μ</a:t>
            </a:r>
            <a:r>
              <a:rPr lang="en-US" sz="2000" dirty="0">
                <a:latin typeface="Geneva" charset="0"/>
                <a:cs typeface="Geneva" charset="0"/>
              </a:rPr>
              <a:t>, </a:t>
            </a:r>
            <a:r>
              <a:rPr lang="en-US" sz="2000" dirty="0" err="1">
                <a:latin typeface="Geneva" charset="0"/>
                <a:cs typeface="Geneva" charset="0"/>
              </a:rPr>
              <a:t>astrophys</a:t>
            </a:r>
            <a:r>
              <a:rPr lang="en-US" sz="2000" dirty="0">
                <a:latin typeface="Geneva" charset="0"/>
                <a:cs typeface="Geneva" charset="0"/>
              </a:rPr>
              <a:t>. observations</a:t>
            </a:r>
          </a:p>
          <a:p>
            <a:pPr marL="342900" indent="-342900" eaLnBrk="1" hangingPunct="1">
              <a:lnSpc>
                <a:spcPct val="140000"/>
              </a:lnSpc>
              <a:buClr>
                <a:schemeClr val="tx1"/>
              </a:buClr>
              <a:buFont typeface="Arial"/>
              <a:buChar char="•"/>
              <a:defRPr/>
            </a:pPr>
            <a:r>
              <a:rPr lang="en-US" sz="2000" dirty="0">
                <a:latin typeface="Geneva" charset="0"/>
                <a:cs typeface="Geneva" charset="0"/>
              </a:rPr>
              <a:t>Cross section  for </a:t>
            </a:r>
            <a:r>
              <a:rPr lang="en-US" sz="2000" dirty="0">
                <a:latin typeface="Symbol" charset="2"/>
                <a:cs typeface="Symbol" charset="2"/>
              </a:rPr>
              <a:t>c-</a:t>
            </a:r>
            <a:r>
              <a:rPr lang="en-US" sz="2000" dirty="0">
                <a:latin typeface="Geneva" charset="0"/>
                <a:cs typeface="Geneva" charset="0"/>
              </a:rPr>
              <a:t>DM annihilation:</a:t>
            </a:r>
            <a:r>
              <a:rPr lang="en-US" sz="2000" dirty="0">
                <a:latin typeface="Symbol" charset="2"/>
                <a:cs typeface="Symbol" charset="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sn</a:t>
            </a:r>
            <a:r>
              <a:rPr lang="en-US" sz="2000" dirty="0">
                <a:solidFill>
                  <a:srgbClr val="000000"/>
                </a:solidFill>
                <a:latin typeface="Symbol" charset="2"/>
                <a:cs typeface="Symbol" charset="2"/>
              </a:rPr>
              <a:t> ~ </a:t>
            </a:r>
            <a:r>
              <a:rPr lang="en-US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[</a:t>
            </a:r>
            <a:r>
              <a:rPr lang="en-US" sz="2000" dirty="0" err="1">
                <a:latin typeface="Symbol" charset="2"/>
                <a:cs typeface="Symbol" charset="2"/>
              </a:rPr>
              <a:t>a</a:t>
            </a:r>
            <a:r>
              <a:rPr lang="en-US" sz="2000" baseline="-25000" dirty="0" err="1">
                <a:latin typeface="Geneva" charset="0"/>
                <a:cs typeface="Geneva" charset="0"/>
              </a:rPr>
              <a:t>DM</a:t>
            </a:r>
            <a:r>
              <a:rPr lang="en-US" sz="2000" dirty="0">
                <a:solidFill>
                  <a:srgbClr val="000000"/>
                </a:solidFill>
                <a:latin typeface="Symbol" charset="2"/>
                <a:cs typeface="Symbol" charset="2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ε</a:t>
            </a:r>
            <a:r>
              <a:rPr lang="en-US" sz="2000" baseline="30000" dirty="0">
                <a:solidFill>
                  <a:srgbClr val="000000"/>
                </a:solidFill>
                <a:latin typeface="Geneva" charset="0"/>
                <a:cs typeface="Geneva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(m</a:t>
            </a:r>
            <a:r>
              <a:rPr lang="en-US" sz="2000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c</a:t>
            </a:r>
            <a:r>
              <a:rPr lang="en-US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/m</a:t>
            </a:r>
            <a:r>
              <a:rPr lang="en-US" sz="2000" baseline="-25000" dirty="0">
                <a:solidFill>
                  <a:srgbClr val="000000"/>
                </a:solidFill>
                <a:latin typeface="Geneva" charset="0"/>
                <a:cs typeface="Geneva" charset="0"/>
              </a:rPr>
              <a:t>A´</a:t>
            </a:r>
            <a:r>
              <a:rPr lang="en-US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)</a:t>
            </a:r>
            <a:r>
              <a:rPr lang="en-US" sz="2000" baseline="30000" dirty="0">
                <a:solidFill>
                  <a:srgbClr val="000000"/>
                </a:solidFill>
                <a:latin typeface="Geneva" charset="0"/>
                <a:cs typeface="Geneva" charset="0"/>
              </a:rPr>
              <a:t>4</a:t>
            </a:r>
            <a:r>
              <a:rPr lang="en-US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] </a:t>
            </a:r>
            <a:r>
              <a:rPr lang="en-US" sz="2000" dirty="0">
                <a:latin typeface="Symbol" charset="2"/>
                <a:cs typeface="Symbol" charset="2"/>
              </a:rPr>
              <a:t>a/</a:t>
            </a:r>
            <a:r>
              <a:rPr lang="en-US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m</a:t>
            </a:r>
            <a:r>
              <a:rPr lang="en-US" sz="2000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c</a:t>
            </a:r>
            <a:r>
              <a:rPr lang="en-US" sz="2000" baseline="30000" dirty="0">
                <a:solidFill>
                  <a:srgbClr val="000000"/>
                </a:solidFill>
                <a:latin typeface="Symbol" charset="2"/>
                <a:cs typeface="Symbol" charset="2"/>
              </a:rPr>
              <a:t>2</a:t>
            </a:r>
            <a:r>
              <a:rPr lang="en-US" sz="2000" dirty="0">
                <a:latin typeface="Geneva" charset="0"/>
                <a:cs typeface="Geneva" charset="0"/>
              </a:rPr>
              <a:t>     </a:t>
            </a:r>
            <a:endParaRPr lang="en-US" sz="2400" dirty="0">
              <a:solidFill>
                <a:srgbClr val="000080"/>
              </a:solidFill>
              <a:latin typeface="Geneva" charset="0"/>
              <a:cs typeface="Geneva" charset="0"/>
              <a:sym typeface="Symbol" charset="0"/>
            </a:endParaRPr>
          </a:p>
        </p:txBody>
      </p:sp>
      <p:cxnSp>
        <p:nvCxnSpPr>
          <p:cNvPr id="32774" name="Straight Arrow Connector 4"/>
          <p:cNvCxnSpPr>
            <a:cxnSpLocks noChangeShapeType="1"/>
          </p:cNvCxnSpPr>
          <p:nvPr/>
        </p:nvCxnSpPr>
        <p:spPr bwMode="auto">
          <a:xfrm flipV="1">
            <a:off x="5861050" y="1295400"/>
            <a:ext cx="742950" cy="457200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2775" name="Straight Arrow Connector 12"/>
          <p:cNvCxnSpPr>
            <a:cxnSpLocks noChangeShapeType="1"/>
          </p:cNvCxnSpPr>
          <p:nvPr/>
        </p:nvCxnSpPr>
        <p:spPr bwMode="auto">
          <a:xfrm flipH="1" flipV="1">
            <a:off x="2393950" y="1295400"/>
            <a:ext cx="742950" cy="457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2776" name="Straight Arrow Connector 13"/>
          <p:cNvCxnSpPr>
            <a:cxnSpLocks noChangeShapeType="1"/>
          </p:cNvCxnSpPr>
          <p:nvPr/>
        </p:nvCxnSpPr>
        <p:spPr bwMode="auto">
          <a:xfrm flipH="1">
            <a:off x="2311400" y="1752600"/>
            <a:ext cx="825500" cy="3048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2777" name="Straight Arrow Connector 16"/>
          <p:cNvCxnSpPr>
            <a:cxnSpLocks noChangeShapeType="1"/>
          </p:cNvCxnSpPr>
          <p:nvPr/>
        </p:nvCxnSpPr>
        <p:spPr bwMode="auto">
          <a:xfrm>
            <a:off x="5861050" y="1752600"/>
            <a:ext cx="577850" cy="381000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2778" name="TextBox 20"/>
          <p:cNvSpPr txBox="1">
            <a:spLocks noChangeArrowheads="1"/>
          </p:cNvSpPr>
          <p:nvPr/>
        </p:nvSpPr>
        <p:spPr bwMode="auto">
          <a:xfrm>
            <a:off x="6616162" y="1143000"/>
            <a:ext cx="2972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00"/>
                </a:solidFill>
                <a:latin typeface="Symbol" charset="0"/>
                <a:cs typeface="Symbol" charset="0"/>
              </a:rPr>
              <a:t>c</a:t>
            </a:r>
          </a:p>
        </p:txBody>
      </p:sp>
      <p:sp>
        <p:nvSpPr>
          <p:cNvPr id="32779" name="TextBox 21"/>
          <p:cNvSpPr txBox="1">
            <a:spLocks noChangeArrowheads="1"/>
          </p:cNvSpPr>
          <p:nvPr/>
        </p:nvSpPr>
        <p:spPr bwMode="auto">
          <a:xfrm>
            <a:off x="6533612" y="1981200"/>
            <a:ext cx="2972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00"/>
                </a:solidFill>
                <a:latin typeface="Symbol" charset="0"/>
                <a:cs typeface="Symbol" charset="0"/>
              </a:rPr>
              <a:t>c</a:t>
            </a:r>
          </a:p>
        </p:txBody>
      </p:sp>
      <p:cxnSp>
        <p:nvCxnSpPr>
          <p:cNvPr id="32780" name="Straight Connector 10"/>
          <p:cNvCxnSpPr>
            <a:cxnSpLocks noChangeShapeType="1"/>
          </p:cNvCxnSpPr>
          <p:nvPr/>
        </p:nvCxnSpPr>
        <p:spPr bwMode="auto">
          <a:xfrm>
            <a:off x="6604001" y="2057400"/>
            <a:ext cx="16166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2781" name="TextBox 23"/>
          <p:cNvSpPr txBox="1">
            <a:spLocks noChangeArrowheads="1"/>
          </p:cNvSpPr>
          <p:nvPr/>
        </p:nvSpPr>
        <p:spPr bwMode="auto">
          <a:xfrm>
            <a:off x="1997475" y="1219200"/>
            <a:ext cx="3939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9pPr>
          </a:lstStyle>
          <a:p>
            <a:r>
              <a:rPr lang="en-US"/>
              <a:t>e</a:t>
            </a:r>
            <a:r>
              <a:rPr lang="en-US" baseline="30000"/>
              <a:t>+</a:t>
            </a:r>
            <a:endParaRPr lang="en-US"/>
          </a:p>
        </p:txBody>
      </p:sp>
      <p:sp>
        <p:nvSpPr>
          <p:cNvPr id="32782" name="TextBox 31"/>
          <p:cNvSpPr txBox="1">
            <a:spLocks noChangeArrowheads="1"/>
          </p:cNvSpPr>
          <p:nvPr/>
        </p:nvSpPr>
        <p:spPr bwMode="auto">
          <a:xfrm>
            <a:off x="1995649" y="1905000"/>
            <a:ext cx="3546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9pPr>
          </a:lstStyle>
          <a:p>
            <a:r>
              <a:rPr lang="en-US"/>
              <a:t>e</a:t>
            </a:r>
            <a:r>
              <a:rPr lang="en-US" baseline="30000"/>
              <a:t>-</a:t>
            </a:r>
            <a:endParaRPr lang="en-US"/>
          </a:p>
        </p:txBody>
      </p:sp>
      <p:sp>
        <p:nvSpPr>
          <p:cNvPr id="32783" name="TextBox 24"/>
          <p:cNvSpPr txBox="1">
            <a:spLocks noChangeArrowheads="1"/>
          </p:cNvSpPr>
          <p:nvPr/>
        </p:nvSpPr>
        <p:spPr bwMode="auto">
          <a:xfrm>
            <a:off x="5549858" y="1676400"/>
            <a:ext cx="452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8000"/>
                </a:solidFill>
              </a:rPr>
              <a:t>e</a:t>
            </a:r>
            <a:r>
              <a:rPr lang="en-US" sz="2000" baseline="-25000">
                <a:solidFill>
                  <a:srgbClr val="008000"/>
                </a:solidFill>
              </a:rPr>
              <a:t>D</a:t>
            </a:r>
            <a:endParaRPr lang="en-US" sz="2000">
              <a:solidFill>
                <a:srgbClr val="008000"/>
              </a:solidFill>
            </a:endParaRPr>
          </a:p>
        </p:txBody>
      </p:sp>
      <p:sp>
        <p:nvSpPr>
          <p:cNvPr id="32784" name="TextBox 25"/>
          <p:cNvSpPr txBox="1">
            <a:spLocks noChangeArrowheads="1"/>
          </p:cNvSpPr>
          <p:nvPr/>
        </p:nvSpPr>
        <p:spPr bwMode="auto">
          <a:xfrm>
            <a:off x="3150459" y="1676400"/>
            <a:ext cx="3323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8000"/>
                </a:solidFill>
              </a:rPr>
              <a:t>e</a:t>
            </a:r>
          </a:p>
        </p:txBody>
      </p:sp>
      <p:sp>
        <p:nvSpPr>
          <p:cNvPr id="32785" name="Rectangle 27"/>
          <p:cNvSpPr>
            <a:spLocks noChangeArrowheads="1"/>
          </p:cNvSpPr>
          <p:nvPr/>
        </p:nvSpPr>
        <p:spPr bwMode="auto">
          <a:xfrm>
            <a:off x="5448300" y="1066800"/>
            <a:ext cx="330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6" name="Rectangle 36"/>
          <p:cNvSpPr>
            <a:spLocks noChangeArrowheads="1"/>
          </p:cNvSpPr>
          <p:nvPr/>
        </p:nvSpPr>
        <p:spPr bwMode="auto">
          <a:xfrm>
            <a:off x="5383502" y="990600"/>
            <a:ext cx="42712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00"/>
                </a:solidFill>
                <a:latin typeface="Geneva" charset="0"/>
                <a:cs typeface="Geneva" charset="0"/>
              </a:rPr>
              <a:t>´</a:t>
            </a:r>
            <a:endParaRPr lang="en-US" sz="3200"/>
          </a:p>
        </p:txBody>
      </p:sp>
      <p:sp>
        <p:nvSpPr>
          <p:cNvPr id="32789" name="Freeform 32"/>
          <p:cNvSpPr>
            <a:spLocks/>
          </p:cNvSpPr>
          <p:nvPr/>
        </p:nvSpPr>
        <p:spPr bwMode="auto">
          <a:xfrm>
            <a:off x="2944284" y="1066800"/>
            <a:ext cx="5503333" cy="5727700"/>
          </a:xfrm>
          <a:custGeom>
            <a:avLst/>
            <a:gdLst>
              <a:gd name="T0" fmla="*/ 3276600 w 5080000"/>
              <a:gd name="T1" fmla="*/ 5334000 h 5727700"/>
              <a:gd name="T2" fmla="*/ 3276600 w 5080000"/>
              <a:gd name="T3" fmla="*/ 5334000 h 5727700"/>
              <a:gd name="T4" fmla="*/ 3365500 w 5080000"/>
              <a:gd name="T5" fmla="*/ 5181600 h 5727700"/>
              <a:gd name="T6" fmla="*/ 3403600 w 5080000"/>
              <a:gd name="T7" fmla="*/ 5156200 h 5727700"/>
              <a:gd name="T8" fmla="*/ 3454400 w 5080000"/>
              <a:gd name="T9" fmla="*/ 5118100 h 5727700"/>
              <a:gd name="T10" fmla="*/ 3644900 w 5080000"/>
              <a:gd name="T11" fmla="*/ 5181600 h 5727700"/>
              <a:gd name="T12" fmla="*/ 3670300 w 5080000"/>
              <a:gd name="T13" fmla="*/ 5232400 h 5727700"/>
              <a:gd name="T14" fmla="*/ 3708400 w 5080000"/>
              <a:gd name="T15" fmla="*/ 5511800 h 5727700"/>
              <a:gd name="T16" fmla="*/ 3733800 w 5080000"/>
              <a:gd name="T17" fmla="*/ 5588000 h 5727700"/>
              <a:gd name="T18" fmla="*/ 3835400 w 5080000"/>
              <a:gd name="T19" fmla="*/ 5676900 h 5727700"/>
              <a:gd name="T20" fmla="*/ 3937000 w 5080000"/>
              <a:gd name="T21" fmla="*/ 5727700 h 5727700"/>
              <a:gd name="T22" fmla="*/ 3975100 w 5080000"/>
              <a:gd name="T23" fmla="*/ 5702300 h 5727700"/>
              <a:gd name="T24" fmla="*/ 3987800 w 5080000"/>
              <a:gd name="T25" fmla="*/ 5575300 h 5727700"/>
              <a:gd name="T26" fmla="*/ 4013200 w 5080000"/>
              <a:gd name="T27" fmla="*/ 5397500 h 5727700"/>
              <a:gd name="T28" fmla="*/ 4051300 w 5080000"/>
              <a:gd name="T29" fmla="*/ 5283200 h 5727700"/>
              <a:gd name="T30" fmla="*/ 4076700 w 5080000"/>
              <a:gd name="T31" fmla="*/ 5245100 h 5727700"/>
              <a:gd name="T32" fmla="*/ 4076700 w 5080000"/>
              <a:gd name="T33" fmla="*/ 5219700 h 5727700"/>
              <a:gd name="T34" fmla="*/ 4152900 w 5080000"/>
              <a:gd name="T35" fmla="*/ 5321300 h 5727700"/>
              <a:gd name="T36" fmla="*/ 4191000 w 5080000"/>
              <a:gd name="T37" fmla="*/ 5397500 h 5727700"/>
              <a:gd name="T38" fmla="*/ 4254500 w 5080000"/>
              <a:gd name="T39" fmla="*/ 5473700 h 5727700"/>
              <a:gd name="T40" fmla="*/ 4305300 w 5080000"/>
              <a:gd name="T41" fmla="*/ 5499100 h 5727700"/>
              <a:gd name="T42" fmla="*/ 4483100 w 5080000"/>
              <a:gd name="T43" fmla="*/ 5499100 h 5727700"/>
              <a:gd name="T44" fmla="*/ 0 w 5080000"/>
              <a:gd name="T45" fmla="*/ 5308600 h 5727700"/>
              <a:gd name="T46" fmla="*/ 1257300 w 5080000"/>
              <a:gd name="T47" fmla="*/ 4927600 h 5727700"/>
              <a:gd name="T48" fmla="*/ 5080000 w 5080000"/>
              <a:gd name="T49" fmla="*/ 1397000 h 5727700"/>
              <a:gd name="T50" fmla="*/ 1422400 w 5080000"/>
              <a:gd name="T51" fmla="*/ 0 h 5727700"/>
              <a:gd name="T52" fmla="*/ 508000 w 5080000"/>
              <a:gd name="T53" fmla="*/ 2235200 h 572770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5080000" h="5727700">
                <a:moveTo>
                  <a:pt x="3276600" y="5334000"/>
                </a:moveTo>
                <a:lnTo>
                  <a:pt x="3276600" y="5334000"/>
                </a:lnTo>
                <a:cubicBezTo>
                  <a:pt x="3300601" y="5285998"/>
                  <a:pt x="3324954" y="5222146"/>
                  <a:pt x="3365500" y="5181600"/>
                </a:cubicBezTo>
                <a:cubicBezTo>
                  <a:pt x="3376293" y="5170807"/>
                  <a:pt x="3391180" y="5165072"/>
                  <a:pt x="3403600" y="5156200"/>
                </a:cubicBezTo>
                <a:cubicBezTo>
                  <a:pt x="3420824" y="5143897"/>
                  <a:pt x="3437467" y="5130800"/>
                  <a:pt x="3454400" y="5118100"/>
                </a:cubicBezTo>
                <a:cubicBezTo>
                  <a:pt x="3555217" y="5134903"/>
                  <a:pt x="3594551" y="5111111"/>
                  <a:pt x="3644900" y="5181600"/>
                </a:cubicBezTo>
                <a:cubicBezTo>
                  <a:pt x="3655904" y="5197006"/>
                  <a:pt x="3661833" y="5215467"/>
                  <a:pt x="3670300" y="5232400"/>
                </a:cubicBezTo>
                <a:cubicBezTo>
                  <a:pt x="3677297" y="5316366"/>
                  <a:pt x="3680869" y="5429206"/>
                  <a:pt x="3708400" y="5511800"/>
                </a:cubicBezTo>
                <a:cubicBezTo>
                  <a:pt x="3716867" y="5537200"/>
                  <a:pt x="3714868" y="5569068"/>
                  <a:pt x="3733800" y="5588000"/>
                </a:cubicBezTo>
                <a:cubicBezTo>
                  <a:pt x="3858928" y="5713128"/>
                  <a:pt x="3712974" y="5571963"/>
                  <a:pt x="3835400" y="5676900"/>
                </a:cubicBezTo>
                <a:cubicBezTo>
                  <a:pt x="3900364" y="5732584"/>
                  <a:pt x="3841946" y="5708689"/>
                  <a:pt x="3937000" y="5727700"/>
                </a:cubicBezTo>
                <a:cubicBezTo>
                  <a:pt x="3949700" y="5719233"/>
                  <a:pt x="3970273" y="5716780"/>
                  <a:pt x="3975100" y="5702300"/>
                </a:cubicBezTo>
                <a:cubicBezTo>
                  <a:pt x="3988554" y="5661939"/>
                  <a:pt x="3982523" y="5617516"/>
                  <a:pt x="3987800" y="5575300"/>
                </a:cubicBezTo>
                <a:cubicBezTo>
                  <a:pt x="3995226" y="5515894"/>
                  <a:pt x="4000482" y="5456002"/>
                  <a:pt x="4013200" y="5397500"/>
                </a:cubicBezTo>
                <a:cubicBezTo>
                  <a:pt x="4021731" y="5358256"/>
                  <a:pt x="4029023" y="5316616"/>
                  <a:pt x="4051300" y="5283200"/>
                </a:cubicBezTo>
                <a:lnTo>
                  <a:pt x="4076700" y="5245100"/>
                </a:lnTo>
                <a:lnTo>
                  <a:pt x="4076700" y="5219700"/>
                </a:lnTo>
                <a:cubicBezTo>
                  <a:pt x="4102100" y="5253567"/>
                  <a:pt x="4130008" y="5285690"/>
                  <a:pt x="4152900" y="5321300"/>
                </a:cubicBezTo>
                <a:cubicBezTo>
                  <a:pt x="4168256" y="5345188"/>
                  <a:pt x="4177209" y="5372676"/>
                  <a:pt x="4191000" y="5397500"/>
                </a:cubicBezTo>
                <a:cubicBezTo>
                  <a:pt x="4205657" y="5423883"/>
                  <a:pt x="4229971" y="5456180"/>
                  <a:pt x="4254500" y="5473700"/>
                </a:cubicBezTo>
                <a:cubicBezTo>
                  <a:pt x="4269906" y="5484704"/>
                  <a:pt x="4286484" y="5497009"/>
                  <a:pt x="4305300" y="5499100"/>
                </a:cubicBezTo>
                <a:cubicBezTo>
                  <a:pt x="4364204" y="5505645"/>
                  <a:pt x="4423833" y="5499100"/>
                  <a:pt x="4483100" y="5499100"/>
                </a:cubicBezTo>
                <a:lnTo>
                  <a:pt x="0" y="5308600"/>
                </a:lnTo>
                <a:lnTo>
                  <a:pt x="1257300" y="4927600"/>
                </a:lnTo>
                <a:lnTo>
                  <a:pt x="5080000" y="1397000"/>
                </a:lnTo>
                <a:lnTo>
                  <a:pt x="1422400" y="0"/>
                </a:lnTo>
                <a:lnTo>
                  <a:pt x="508000" y="223520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0" name="TextBox 1"/>
          <p:cNvSpPr txBox="1">
            <a:spLocks noChangeArrowheads="1"/>
          </p:cNvSpPr>
          <p:nvPr/>
        </p:nvSpPr>
        <p:spPr bwMode="auto">
          <a:xfrm>
            <a:off x="3892839" y="4876800"/>
            <a:ext cx="32142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9pPr>
          </a:lstStyle>
          <a:p>
            <a:r>
              <a:rPr lang="en-US"/>
              <a:t>_</a:t>
            </a:r>
          </a:p>
        </p:txBody>
      </p:sp>
      <p:sp>
        <p:nvSpPr>
          <p:cNvPr id="32791" name="Left Brace 1"/>
          <p:cNvSpPr>
            <a:spLocks/>
          </p:cNvSpPr>
          <p:nvPr/>
        </p:nvSpPr>
        <p:spPr bwMode="auto">
          <a:xfrm rot="16200000" flipH="1">
            <a:off x="7254875" y="4327525"/>
            <a:ext cx="228600" cy="2393950"/>
          </a:xfrm>
          <a:prstGeom prst="leftBrace">
            <a:avLst>
              <a:gd name="adj1" fmla="val 8324"/>
              <a:gd name="adj2" fmla="val 51787"/>
            </a:avLst>
          </a:prstGeom>
          <a:noFill/>
          <a:ln w="28575">
            <a:solidFill>
              <a:srgbClr val="3F30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2" name="Rectangle 1"/>
          <p:cNvSpPr>
            <a:spLocks noChangeArrowheads="1"/>
          </p:cNvSpPr>
          <p:nvPr/>
        </p:nvSpPr>
        <p:spPr bwMode="auto">
          <a:xfrm>
            <a:off x="7239000" y="4953000"/>
            <a:ext cx="2917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3F30D5"/>
                </a:solidFill>
                <a:cs typeface="Symbol" charset="0"/>
              </a:rPr>
              <a:t>y</a:t>
            </a:r>
            <a:r>
              <a:rPr lang="en-US" dirty="0">
                <a:solidFill>
                  <a:srgbClr val="000000"/>
                </a:solidFill>
                <a:cs typeface="Symbol" charset="0"/>
              </a:rPr>
              <a:t>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096000" y="609600"/>
            <a:ext cx="127767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a</a:t>
            </a:r>
            <a:r>
              <a:rPr lang="en-US" sz="2000" baseline="-25000" dirty="0" err="1">
                <a:solidFill>
                  <a:srgbClr val="008000"/>
                </a:solidFill>
                <a:latin typeface="+mn-lt"/>
                <a:cs typeface="Symbol" charset="2"/>
              </a:rPr>
              <a:t>D</a:t>
            </a:r>
            <a:r>
              <a:rPr lang="en-US" sz="2000" dirty="0">
                <a:solidFill>
                  <a:srgbClr val="008000"/>
                </a:solidFill>
                <a:latin typeface="+mn-lt"/>
                <a:cs typeface="Symbol" charset="2"/>
              </a:rPr>
              <a:t>=e</a:t>
            </a:r>
            <a:r>
              <a:rPr lang="en-US" sz="2000" baseline="-25000" dirty="0">
                <a:solidFill>
                  <a:srgbClr val="008000"/>
                </a:solidFill>
                <a:latin typeface="+mn-lt"/>
                <a:cs typeface="Symbol" charset="2"/>
              </a:rPr>
              <a:t>D</a:t>
            </a:r>
            <a:r>
              <a:rPr lang="en-US" sz="2000" baseline="30000" dirty="0">
                <a:solidFill>
                  <a:srgbClr val="008000"/>
                </a:solidFill>
                <a:latin typeface="+mn-lt"/>
                <a:cs typeface="Symbol" charset="2"/>
              </a:rPr>
              <a:t>2</a:t>
            </a:r>
            <a:r>
              <a:rPr lang="en-US" sz="2000" dirty="0">
                <a:solidFill>
                  <a:srgbClr val="008000"/>
                </a:solidFill>
                <a:latin typeface="+mn-lt"/>
                <a:cs typeface="Symbol" charset="2"/>
              </a:rPr>
              <a:t>/4</a:t>
            </a:r>
            <a:r>
              <a:rPr lang="en-US" sz="2000" dirty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3298815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533400" y="1600200"/>
            <a:ext cx="8750300" cy="1052736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NA64μ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9408B8C7-DAD5-D25E-5854-7FF4B8ABA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276600"/>
            <a:ext cx="80772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ru-RU" sz="2800" dirty="0">
                <a:solidFill>
                  <a:srgbClr val="184B81"/>
                </a:solidFill>
              </a:rPr>
              <a:t> </a:t>
            </a:r>
            <a:r>
              <a:rPr lang="en-US" sz="2800" dirty="0">
                <a:solidFill>
                  <a:srgbClr val="184B81"/>
                </a:solidFill>
              </a:rPr>
              <a:t>Two stages:</a:t>
            </a:r>
          </a:p>
          <a:p>
            <a:pPr algn="l"/>
            <a:endParaRPr lang="en-US" sz="2800" dirty="0">
              <a:solidFill>
                <a:srgbClr val="184B81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sz="2400" dirty="0">
                <a:solidFill>
                  <a:srgbClr val="000090"/>
                </a:solidFill>
              </a:rPr>
              <a:t>Study the possibility to explain the (g-2) anomaly by the new </a:t>
            </a:r>
            <a:r>
              <a:rPr lang="en-US" sz="2400" dirty="0" err="1">
                <a:solidFill>
                  <a:srgbClr val="000090"/>
                </a:solidFill>
              </a:rPr>
              <a:t>muonphilic</a:t>
            </a:r>
            <a:r>
              <a:rPr lang="en-US" sz="2400" dirty="0">
                <a:solidFill>
                  <a:srgbClr val="000090"/>
                </a:solidFill>
              </a:rPr>
              <a:t> WIP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>
                <a:solidFill>
                  <a:srgbClr val="000090"/>
                </a:solidFill>
              </a:rPr>
              <a:t>Complement the NA64e</a:t>
            </a:r>
          </a:p>
        </p:txBody>
      </p:sp>
    </p:spTree>
    <p:extLst>
      <p:ext uri="{BB962C8B-B14F-4D97-AF65-F5344CB8AC3E}">
        <p14:creationId xmlns:p14="http://schemas.microsoft.com/office/powerpoint/2010/main" val="17202408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 txBox="1">
            <a:spLocks noChangeArrowheads="1"/>
          </p:cNvSpPr>
          <p:nvPr/>
        </p:nvSpPr>
        <p:spPr bwMode="auto">
          <a:xfrm>
            <a:off x="990600" y="152400"/>
            <a:ext cx="8420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>
                <a:solidFill>
                  <a:srgbClr val="000090"/>
                </a:solidFill>
                <a:cs typeface="Symbol" charset="2"/>
              </a:rPr>
              <a:t>L</a:t>
            </a:r>
            <a:r>
              <a:rPr lang="en-US" sz="2800" baseline="-25000" dirty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sz="2800" dirty="0">
                <a:solidFill>
                  <a:srgbClr val="000090"/>
                </a:solidFill>
                <a:cs typeface="Symbol" charset="2"/>
              </a:rPr>
              <a:t>-L</a:t>
            </a:r>
            <a:r>
              <a:rPr lang="en-US" sz="2800" baseline="-25000" dirty="0">
                <a:solidFill>
                  <a:srgbClr val="000090"/>
                </a:solidFill>
                <a:latin typeface="Symbol" charset="2"/>
                <a:cs typeface="Symbol" charset="2"/>
              </a:rPr>
              <a:t>t  </a:t>
            </a:r>
            <a:r>
              <a:rPr lang="en-US" sz="2800" dirty="0">
                <a:solidFill>
                  <a:srgbClr val="000090"/>
                </a:solidFill>
                <a:latin typeface="+mj-lt"/>
                <a:cs typeface="Symbol" charset="2"/>
              </a:rPr>
              <a:t>Charged Dark Matter and </a:t>
            </a:r>
            <a:r>
              <a:rPr lang="en-US" sz="2800" i="1" dirty="0" err="1">
                <a:solidFill>
                  <a:srgbClr val="000090"/>
                </a:solidFill>
                <a:latin typeface="Geneva" charset="0"/>
                <a:cs typeface="Geneva" charset="0"/>
              </a:rPr>
              <a:t>Z</a:t>
            </a:r>
            <a:r>
              <a:rPr lang="en-US" sz="2800" i="1" baseline="-25000" dirty="0" err="1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sz="2800" i="1" baseline="-25000" dirty="0">
                <a:solidFill>
                  <a:srgbClr val="000090"/>
                </a:solidFill>
                <a:latin typeface="Symbol" charset="2"/>
                <a:cs typeface="Symbol" charset="2"/>
              </a:rPr>
              <a:t> </a:t>
            </a:r>
            <a:r>
              <a:rPr lang="en-US" sz="2800" dirty="0">
                <a:solidFill>
                  <a:srgbClr val="000090"/>
                </a:solidFill>
                <a:cs typeface="Symbol" charset="2"/>
              </a:rPr>
              <a:t> mediator</a:t>
            </a:r>
          </a:p>
        </p:txBody>
      </p:sp>
      <p:sp>
        <p:nvSpPr>
          <p:cNvPr id="41988" name="Oval 1"/>
          <p:cNvSpPr>
            <a:spLocks noChangeArrowheads="1"/>
          </p:cNvSpPr>
          <p:nvPr/>
        </p:nvSpPr>
        <p:spPr bwMode="auto">
          <a:xfrm>
            <a:off x="1403350" y="914400"/>
            <a:ext cx="2228850" cy="838200"/>
          </a:xfrm>
          <a:prstGeom prst="ellipse">
            <a:avLst/>
          </a:prstGeom>
          <a:solidFill>
            <a:srgbClr val="AEC7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2800" b="1"/>
              <a:t>    </a:t>
            </a:r>
          </a:p>
        </p:txBody>
      </p:sp>
      <p:sp>
        <p:nvSpPr>
          <p:cNvPr id="41989" name="Oval 5"/>
          <p:cNvSpPr>
            <a:spLocks noChangeArrowheads="1"/>
          </p:cNvSpPr>
          <p:nvPr/>
        </p:nvSpPr>
        <p:spPr bwMode="auto">
          <a:xfrm>
            <a:off x="5861050" y="914400"/>
            <a:ext cx="2228850" cy="838200"/>
          </a:xfrm>
          <a:prstGeom prst="ellipse">
            <a:avLst/>
          </a:prstGeom>
          <a:solidFill>
            <a:srgbClr val="4BDD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800" b="1"/>
          </a:p>
        </p:txBody>
      </p:sp>
      <p:sp>
        <p:nvSpPr>
          <p:cNvPr id="41990" name="Rectangle 2"/>
          <p:cNvSpPr>
            <a:spLocks noChangeArrowheads="1"/>
          </p:cNvSpPr>
          <p:nvPr/>
        </p:nvSpPr>
        <p:spPr bwMode="auto">
          <a:xfrm>
            <a:off x="1651000" y="1143000"/>
            <a:ext cx="1898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/>
              <a:t>Dark Sector</a:t>
            </a:r>
          </a:p>
        </p:txBody>
      </p:sp>
      <p:sp>
        <p:nvSpPr>
          <p:cNvPr id="41991" name="Rectangle 4"/>
          <p:cNvSpPr>
            <a:spLocks noChangeArrowheads="1"/>
          </p:cNvSpPr>
          <p:nvPr/>
        </p:nvSpPr>
        <p:spPr bwMode="auto">
          <a:xfrm>
            <a:off x="6769100" y="1143000"/>
            <a:ext cx="588169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/>
              <a:t>SM</a:t>
            </a:r>
          </a:p>
        </p:txBody>
      </p:sp>
      <p:sp>
        <p:nvSpPr>
          <p:cNvPr id="41992" name="Rectangle 9"/>
          <p:cNvSpPr>
            <a:spLocks noChangeArrowheads="1"/>
          </p:cNvSpPr>
          <p:nvPr/>
        </p:nvSpPr>
        <p:spPr bwMode="auto">
          <a:xfrm>
            <a:off x="4004815" y="914400"/>
            <a:ext cx="15334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i="1" dirty="0" err="1"/>
              <a:t>Z</a:t>
            </a:r>
            <a:r>
              <a:rPr lang="en-US" sz="2000" i="1" baseline="-25000" dirty="0" err="1">
                <a:latin typeface="Symbol" charset="0"/>
                <a:cs typeface="Symbol" charset="0"/>
              </a:rPr>
              <a:t>m</a:t>
            </a:r>
            <a:r>
              <a:rPr lang="en-US" sz="2000" i="1" dirty="0"/>
              <a:t> </a:t>
            </a:r>
            <a:r>
              <a:rPr lang="en-US" sz="2000" dirty="0"/>
              <a:t>mediator</a:t>
            </a:r>
          </a:p>
        </p:txBody>
      </p:sp>
      <p:cxnSp>
        <p:nvCxnSpPr>
          <p:cNvPr id="41993" name="Straight Connector 2"/>
          <p:cNvCxnSpPr>
            <a:cxnSpLocks noChangeShapeType="1"/>
            <a:stCxn id="41988" idx="6"/>
            <a:endCxn id="41989" idx="2"/>
          </p:cNvCxnSpPr>
          <p:nvPr/>
        </p:nvCxnSpPr>
        <p:spPr bwMode="auto">
          <a:xfrm>
            <a:off x="3632200" y="1333500"/>
            <a:ext cx="2228850" cy="0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41995" name="Picture 21" descr="gk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4571423" cy="339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6" name="Rectangle 22"/>
          <p:cNvSpPr>
            <a:spLocks noChangeArrowheads="1"/>
          </p:cNvSpPr>
          <p:nvPr/>
        </p:nvSpPr>
        <p:spPr bwMode="auto">
          <a:xfrm>
            <a:off x="304800" y="5562600"/>
            <a:ext cx="4343400" cy="50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b="1" baseline="30000" dirty="0" err="1">
                <a:solidFill>
                  <a:srgbClr val="008000"/>
                </a:solidFill>
              </a:rPr>
              <a:t>Gninenko</a:t>
            </a:r>
            <a:r>
              <a:rPr lang="en-US" b="1" baseline="30000" dirty="0">
                <a:solidFill>
                  <a:srgbClr val="008000"/>
                </a:solidFill>
              </a:rPr>
              <a:t>, </a:t>
            </a:r>
            <a:r>
              <a:rPr lang="en-US" b="1" baseline="30000" dirty="0" err="1">
                <a:solidFill>
                  <a:srgbClr val="008000"/>
                </a:solidFill>
              </a:rPr>
              <a:t>Krasnikov</a:t>
            </a:r>
            <a:r>
              <a:rPr lang="en-US" b="1" baseline="30000" dirty="0">
                <a:solidFill>
                  <a:srgbClr val="008000"/>
                </a:solidFill>
              </a:rPr>
              <a:t> 1801.10448</a:t>
            </a:r>
          </a:p>
          <a:p>
            <a:r>
              <a:rPr lang="en-US" b="1" baseline="30000" dirty="0" err="1">
                <a:solidFill>
                  <a:srgbClr val="008000"/>
                </a:solidFill>
              </a:rPr>
              <a:t>Ka</a:t>
            </a:r>
            <a:r>
              <a:rPr lang="de-DE" b="1" baseline="30000" dirty="0" err="1">
                <a:solidFill>
                  <a:srgbClr val="008000"/>
                </a:solidFill>
              </a:rPr>
              <a:t>hn</a:t>
            </a:r>
            <a:r>
              <a:rPr lang="de-DE" b="1" baseline="30000" dirty="0">
                <a:solidFill>
                  <a:srgbClr val="008000"/>
                </a:solidFill>
              </a:rPr>
              <a:t>, </a:t>
            </a:r>
            <a:r>
              <a:rPr lang="de-DE" b="1" baseline="30000" dirty="0" err="1">
                <a:solidFill>
                  <a:srgbClr val="008000"/>
                </a:solidFill>
              </a:rPr>
              <a:t>Krnjaic</a:t>
            </a:r>
            <a:r>
              <a:rPr lang="de-DE" b="1" baseline="30000" dirty="0">
                <a:solidFill>
                  <a:srgbClr val="008000"/>
                </a:solidFill>
              </a:rPr>
              <a:t>, Tran, </a:t>
            </a:r>
            <a:r>
              <a:rPr lang="de-DE" b="1" baseline="30000" dirty="0" err="1">
                <a:solidFill>
                  <a:srgbClr val="008000"/>
                </a:solidFill>
              </a:rPr>
              <a:t>Whitbeck</a:t>
            </a:r>
            <a:r>
              <a:rPr lang="de-DE" b="1" baseline="30000" dirty="0">
                <a:solidFill>
                  <a:srgbClr val="008000"/>
                </a:solidFill>
              </a:rPr>
              <a:t> </a:t>
            </a:r>
            <a:r>
              <a:rPr lang="fi-FI" b="1" baseline="30000" dirty="0">
                <a:solidFill>
                  <a:srgbClr val="008000"/>
                </a:solidFill>
              </a:rPr>
              <a:t>180</a:t>
            </a:r>
            <a:r>
              <a:rPr lang="hr-HR" b="1" baseline="30000" dirty="0">
                <a:solidFill>
                  <a:srgbClr val="008000"/>
                </a:solidFill>
              </a:rPr>
              <a:t>4.03144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67200" y="1981200"/>
            <a:ext cx="5772150" cy="4299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hangingPunct="1">
              <a:lnSpc>
                <a:spcPct val="140000"/>
              </a:lnSpc>
              <a:buClr>
                <a:schemeClr val="tx1"/>
              </a:buClr>
              <a:buFont typeface="Arial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latin typeface="Geneva" charset="0"/>
                <a:cs typeface="Geneva" charset="0"/>
              </a:rPr>
              <a:t>LDM coupled </a:t>
            </a:r>
            <a:r>
              <a:rPr lang="en-US" sz="1800" dirty="0" err="1">
                <a:solidFill>
                  <a:srgbClr val="000000"/>
                </a:solidFill>
                <a:latin typeface="Geneva" charset="0"/>
                <a:cs typeface="Geneva" charset="0"/>
              </a:rPr>
              <a:t>predomimantly</a:t>
            </a:r>
            <a:r>
              <a:rPr lang="en-US" sz="1800" dirty="0">
                <a:solidFill>
                  <a:srgbClr val="000000"/>
                </a:solidFill>
                <a:latin typeface="Geneva" charset="0"/>
                <a:cs typeface="Geneva" charset="0"/>
              </a:rPr>
              <a:t> to </a:t>
            </a:r>
            <a:r>
              <a:rPr lang="en-US" sz="1800" dirty="0">
                <a:solidFill>
                  <a:srgbClr val="FF0000"/>
                </a:solidFill>
                <a:latin typeface="Geneva" charset="0"/>
                <a:cs typeface="Geneva" charset="0"/>
              </a:rPr>
              <a:t>generations 2,3 </a:t>
            </a:r>
          </a:p>
          <a:p>
            <a:pPr marL="285750" indent="-285750" eaLnBrk="1" hangingPunct="1">
              <a:lnSpc>
                <a:spcPct val="140000"/>
              </a:lnSpc>
              <a:buClr>
                <a:schemeClr val="tx1"/>
              </a:buClr>
              <a:buFont typeface="Arial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latin typeface="Geneva" charset="0"/>
                <a:cs typeface="Geneva" charset="0"/>
              </a:rPr>
              <a:t>free parameters </a:t>
            </a:r>
            <a:r>
              <a:rPr lang="en-US" sz="1800" dirty="0">
                <a:solidFill>
                  <a:srgbClr val="3366FF"/>
                </a:solidFill>
                <a:latin typeface="Geneva" charset="0"/>
                <a:cs typeface="Geneva" charset="0"/>
              </a:rPr>
              <a:t>m</a:t>
            </a:r>
            <a:r>
              <a:rPr lang="en-US" sz="1800" baseline="-25000" dirty="0">
                <a:solidFill>
                  <a:srgbClr val="3366FF"/>
                </a:solidFill>
                <a:latin typeface="Symbol" charset="2"/>
                <a:cs typeface="Symbol" charset="2"/>
              </a:rPr>
              <a:t>c</a:t>
            </a:r>
            <a:r>
              <a:rPr lang="en-US" sz="1800" dirty="0">
                <a:solidFill>
                  <a:srgbClr val="3366FF"/>
                </a:solidFill>
                <a:latin typeface="Symbol" charset="2"/>
                <a:cs typeface="Symbol" charset="2"/>
              </a:rPr>
              <a:t>,</a:t>
            </a:r>
            <a:r>
              <a:rPr lang="en-US" sz="1800" baseline="-25000" dirty="0">
                <a:solidFill>
                  <a:srgbClr val="3366FF"/>
                </a:solidFill>
                <a:latin typeface="Symbol" charset="2"/>
                <a:cs typeface="Symbol" charset="2"/>
              </a:rPr>
              <a:t> </a:t>
            </a:r>
            <a:r>
              <a:rPr lang="en-US" sz="1800" dirty="0" err="1">
                <a:solidFill>
                  <a:srgbClr val="3366FF"/>
                </a:solidFill>
                <a:latin typeface="Geneva" charset="0"/>
                <a:cs typeface="Geneva" charset="0"/>
              </a:rPr>
              <a:t>m</a:t>
            </a:r>
            <a:r>
              <a:rPr lang="en-US" sz="1800" baseline="-25000" dirty="0" err="1">
                <a:solidFill>
                  <a:srgbClr val="3366FF"/>
                </a:solidFill>
                <a:latin typeface="Geneva" charset="0"/>
                <a:cs typeface="Geneva" charset="0"/>
              </a:rPr>
              <a:t>Z</a:t>
            </a:r>
            <a:r>
              <a:rPr lang="en-US" sz="1800" baseline="-25000" dirty="0" err="1">
                <a:solidFill>
                  <a:srgbClr val="3366FF"/>
                </a:solidFill>
                <a:latin typeface="Symbol" charset="2"/>
                <a:cs typeface="Symbol" charset="2"/>
              </a:rPr>
              <a:t>m</a:t>
            </a:r>
            <a:r>
              <a:rPr lang="en-US" sz="1800" baseline="-25000" dirty="0">
                <a:solidFill>
                  <a:srgbClr val="3366FF"/>
                </a:solidFill>
                <a:latin typeface="Symbol" charset="2"/>
                <a:cs typeface="Symbol" charset="2"/>
              </a:rPr>
              <a:t> </a:t>
            </a:r>
            <a:r>
              <a:rPr lang="en-US" sz="1800" dirty="0">
                <a:solidFill>
                  <a:srgbClr val="3366FF"/>
                </a:solidFill>
                <a:latin typeface="Symbol" charset="2"/>
                <a:cs typeface="Symbol" charset="2"/>
              </a:rPr>
              <a:t>,</a:t>
            </a:r>
            <a:r>
              <a:rPr lang="en-US" sz="1800" dirty="0">
                <a:solidFill>
                  <a:srgbClr val="3366FF"/>
                </a:solidFill>
                <a:latin typeface="Geneva" charset="0"/>
                <a:cs typeface="Geneva" charset="0"/>
              </a:rPr>
              <a:t> </a:t>
            </a:r>
            <a:r>
              <a:rPr lang="en-US" sz="1800" dirty="0" err="1">
                <a:solidFill>
                  <a:srgbClr val="3366FF"/>
                </a:solidFill>
                <a:latin typeface="Geneva" charset="0"/>
                <a:cs typeface="Geneva" charset="0"/>
              </a:rPr>
              <a:t>g</a:t>
            </a:r>
            <a:r>
              <a:rPr lang="en-US" sz="1800" baseline="-25000" dirty="0" err="1">
                <a:solidFill>
                  <a:srgbClr val="3366FF"/>
                </a:solidFill>
                <a:latin typeface="Symbol" charset="2"/>
                <a:cs typeface="Symbol" charset="2"/>
              </a:rPr>
              <a:t>c</a:t>
            </a:r>
            <a:r>
              <a:rPr lang="en-US" sz="1800" dirty="0">
                <a:solidFill>
                  <a:srgbClr val="3366FF"/>
                </a:solidFill>
                <a:latin typeface="Symbol" charset="2"/>
                <a:cs typeface="Symbol" charset="2"/>
              </a:rPr>
              <a:t>,</a:t>
            </a:r>
            <a:r>
              <a:rPr lang="en-US" sz="1800" dirty="0">
                <a:solidFill>
                  <a:srgbClr val="3366FF"/>
                </a:solidFill>
                <a:latin typeface="Geneva" charset="0"/>
                <a:cs typeface="Geneva" charset="0"/>
              </a:rPr>
              <a:t> g</a:t>
            </a:r>
            <a:r>
              <a:rPr lang="en-US" sz="1800" baseline="-25000" dirty="0">
                <a:solidFill>
                  <a:srgbClr val="3366FF"/>
                </a:solidFill>
                <a:latin typeface="Symbol" charset="2"/>
                <a:cs typeface="Symbol" charset="2"/>
              </a:rPr>
              <a:t>m</a:t>
            </a:r>
            <a:endParaRPr lang="en-US" i="1" dirty="0">
              <a:solidFill>
                <a:srgbClr val="3366FF"/>
              </a:solidFill>
              <a:latin typeface="Geneva" charset="0"/>
              <a:cs typeface="Geneva" charset="0"/>
            </a:endParaRPr>
          </a:p>
          <a:p>
            <a:pPr marL="285750" indent="-285750" eaLnBrk="1" hangingPunct="1">
              <a:lnSpc>
                <a:spcPct val="140000"/>
              </a:lnSpc>
              <a:buClr>
                <a:schemeClr val="tx1"/>
              </a:buClr>
              <a:buFont typeface="Arial"/>
              <a:buChar char="•"/>
              <a:defRPr/>
            </a:pPr>
            <a:r>
              <a:rPr lang="en-US" sz="1800" i="1" dirty="0" err="1">
                <a:solidFill>
                  <a:srgbClr val="000000"/>
                </a:solidFill>
                <a:latin typeface="Geneva" charset="0"/>
                <a:cs typeface="Geneva" charset="0"/>
              </a:rPr>
              <a:t>Z</a:t>
            </a:r>
            <a:r>
              <a:rPr lang="en-US" sz="1800" i="1" baseline="-250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sz="1800" i="1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Geneva" charset="0"/>
                <a:cs typeface="Geneva" charset="0"/>
              </a:rPr>
              <a:t>decays: </a:t>
            </a:r>
          </a:p>
          <a:p>
            <a:pPr marL="285750" indent="-285750" eaLnBrk="1" hangingPunct="1">
              <a:lnSpc>
                <a:spcPct val="140000"/>
              </a:lnSpc>
              <a:buClr>
                <a:schemeClr val="tx1"/>
              </a:buClr>
              <a:buFontTx/>
              <a:buChar char="-"/>
              <a:defRPr/>
            </a:pPr>
            <a:r>
              <a:rPr lang="en-US" sz="1800" dirty="0" err="1">
                <a:latin typeface="Geneva" charset="0"/>
                <a:cs typeface="Geneva" charset="0"/>
              </a:rPr>
              <a:t>m</a:t>
            </a:r>
            <a:r>
              <a:rPr lang="en-US" sz="1800" baseline="-25000" dirty="0" err="1">
                <a:solidFill>
                  <a:srgbClr val="000000"/>
                </a:solidFill>
                <a:latin typeface="Geneva" charset="0"/>
                <a:cs typeface="Geneva" charset="0"/>
              </a:rPr>
              <a:t>Z</a:t>
            </a:r>
            <a:r>
              <a:rPr lang="en-US" sz="1800" baseline="-250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sz="1800" dirty="0">
                <a:latin typeface="Geneva" charset="0"/>
                <a:cs typeface="Geneva" charset="0"/>
              </a:rPr>
              <a:t>&lt;2m</a:t>
            </a:r>
            <a:r>
              <a:rPr lang="en-US" sz="1800" baseline="-25000" dirty="0">
                <a:latin typeface="Symbol" charset="2"/>
                <a:cs typeface="Symbol" charset="2"/>
              </a:rPr>
              <a:t>c</a:t>
            </a:r>
            <a:r>
              <a:rPr lang="en-US" sz="1800" dirty="0">
                <a:latin typeface="Geneva" charset="0"/>
                <a:cs typeface="Geneva" charset="0"/>
              </a:rPr>
              <a:t>-decays into SM</a:t>
            </a:r>
            <a:r>
              <a:rPr lang="en-US" sz="1800" dirty="0">
                <a:solidFill>
                  <a:srgbClr val="2A3DD5"/>
                </a:solidFill>
                <a:latin typeface="Geneva" charset="0"/>
                <a:cs typeface="Geneva" charset="0"/>
              </a:rPr>
              <a:t>,</a:t>
            </a:r>
            <a:r>
              <a:rPr lang="en-US" sz="1800" dirty="0">
                <a:solidFill>
                  <a:srgbClr val="000000"/>
                </a:solidFill>
                <a:latin typeface="Geneva" charset="0"/>
                <a:cs typeface="Geneva" charset="0"/>
              </a:rPr>
              <a:t> </a:t>
            </a:r>
            <a:r>
              <a:rPr lang="en-US" sz="1800" dirty="0" err="1">
                <a:solidFill>
                  <a:srgbClr val="3366FF"/>
                </a:solidFill>
                <a:latin typeface="Geneva" charset="0"/>
                <a:cs typeface="Geneva" charset="0"/>
              </a:rPr>
              <a:t>Z</a:t>
            </a:r>
            <a:r>
              <a:rPr lang="en-US" sz="1800" baseline="-25000" dirty="0" err="1">
                <a:solidFill>
                  <a:srgbClr val="3366FF"/>
                </a:solidFill>
                <a:latin typeface="Symbol" charset="2"/>
                <a:cs typeface="Symbol" charset="2"/>
              </a:rPr>
              <a:t>m</a:t>
            </a:r>
            <a:r>
              <a:rPr lang="en-US" sz="1800" baseline="-25000" dirty="0">
                <a:solidFill>
                  <a:srgbClr val="3366FF"/>
                </a:solidFill>
                <a:latin typeface="Symbol" charset="2"/>
                <a:cs typeface="Symbol" charset="2"/>
              </a:rPr>
              <a:t> </a:t>
            </a:r>
            <a:r>
              <a:rPr lang="en-US" sz="1800" dirty="0">
                <a:solidFill>
                  <a:srgbClr val="3366FF"/>
                </a:solidFill>
                <a:latin typeface="Geneva" charset="0"/>
                <a:cs typeface="Geneva" charset="0"/>
                <a:sym typeface="Wingdings" charset="0"/>
              </a:rPr>
              <a:t></a:t>
            </a:r>
            <a:r>
              <a:rPr lang="en-US" sz="1800" dirty="0">
                <a:solidFill>
                  <a:srgbClr val="3366FF"/>
                </a:solidFill>
                <a:latin typeface="Symbol" charset="2"/>
                <a:cs typeface="Symbol" charset="2"/>
              </a:rPr>
              <a:t> </a:t>
            </a:r>
            <a:r>
              <a:rPr lang="en-US" sz="1800" dirty="0" err="1">
                <a:solidFill>
                  <a:srgbClr val="3366FF"/>
                </a:solidFill>
                <a:latin typeface="Symbol" charset="2"/>
                <a:cs typeface="Symbol" charset="2"/>
              </a:rPr>
              <a:t>nn</a:t>
            </a:r>
            <a:r>
              <a:rPr lang="en-US" sz="1800" dirty="0">
                <a:solidFill>
                  <a:srgbClr val="3366FF"/>
                </a:solidFill>
                <a:latin typeface="Symbol" charset="2"/>
                <a:cs typeface="Symbol" charset="2"/>
              </a:rPr>
              <a:t>, </a:t>
            </a:r>
            <a:r>
              <a:rPr lang="en-US" sz="1800" dirty="0" err="1">
                <a:solidFill>
                  <a:srgbClr val="3366FF"/>
                </a:solidFill>
                <a:latin typeface="Geneva" charset="0"/>
                <a:cs typeface="Geneva" charset="0"/>
              </a:rPr>
              <a:t>μ</a:t>
            </a:r>
            <a:r>
              <a:rPr lang="en-US" sz="1800" baseline="30000" dirty="0" err="1">
                <a:solidFill>
                  <a:srgbClr val="3366FF"/>
                </a:solidFill>
                <a:latin typeface="Geneva" charset="0"/>
                <a:cs typeface="Geneva" charset="0"/>
              </a:rPr>
              <a:t>+</a:t>
            </a:r>
            <a:r>
              <a:rPr lang="en-US" sz="1800" dirty="0" err="1">
                <a:solidFill>
                  <a:srgbClr val="3366FF"/>
                </a:solidFill>
                <a:latin typeface="Geneva" charset="0"/>
                <a:cs typeface="Geneva" charset="0"/>
              </a:rPr>
              <a:t>μ</a:t>
            </a:r>
            <a:r>
              <a:rPr lang="en-US" sz="1800" baseline="30000" dirty="0">
                <a:solidFill>
                  <a:srgbClr val="3366FF"/>
                </a:solidFill>
                <a:latin typeface="Geneva" charset="0"/>
                <a:cs typeface="Geneva" charset="0"/>
              </a:rPr>
              <a:t>-</a:t>
            </a:r>
            <a:r>
              <a:rPr lang="en-US" sz="1800" dirty="0">
                <a:solidFill>
                  <a:srgbClr val="3366FF"/>
                </a:solidFill>
                <a:latin typeface="Geneva" charset="0"/>
                <a:cs typeface="Geneva" charset="0"/>
              </a:rPr>
              <a:t>, </a:t>
            </a:r>
            <a:r>
              <a:rPr lang="en-US" sz="1800" dirty="0" err="1">
                <a:solidFill>
                  <a:srgbClr val="3366FF"/>
                </a:solidFill>
                <a:latin typeface="Symbol" charset="2"/>
                <a:cs typeface="Symbol" charset="2"/>
              </a:rPr>
              <a:t>t</a:t>
            </a:r>
            <a:r>
              <a:rPr lang="en-US" sz="1800" baseline="30000" dirty="0" err="1">
                <a:solidFill>
                  <a:srgbClr val="3366FF"/>
                </a:solidFill>
                <a:latin typeface="Geneva" charset="0"/>
                <a:cs typeface="Geneva" charset="0"/>
              </a:rPr>
              <a:t>+</a:t>
            </a:r>
            <a:r>
              <a:rPr lang="en-US" sz="1800" dirty="0" err="1">
                <a:solidFill>
                  <a:srgbClr val="3366FF"/>
                </a:solidFill>
                <a:latin typeface="Symbol" charset="2"/>
                <a:cs typeface="Symbol" charset="2"/>
              </a:rPr>
              <a:t>t</a:t>
            </a:r>
            <a:r>
              <a:rPr lang="en-US" sz="1800" baseline="30000" dirty="0">
                <a:solidFill>
                  <a:srgbClr val="3366FF"/>
                </a:solidFill>
                <a:latin typeface="Geneva" charset="0"/>
                <a:cs typeface="Geneva" charset="0"/>
              </a:rPr>
              <a:t>-</a:t>
            </a:r>
            <a:r>
              <a:rPr lang="en-US" sz="1800" dirty="0">
                <a:solidFill>
                  <a:srgbClr val="3366FF"/>
                </a:solidFill>
                <a:latin typeface="Geneva" charset="0"/>
                <a:cs typeface="Geneva" charset="0"/>
              </a:rPr>
              <a:t> </a:t>
            </a:r>
          </a:p>
          <a:p>
            <a:pPr marL="285750" indent="-285750" eaLnBrk="1" hangingPunct="1">
              <a:lnSpc>
                <a:spcPct val="120000"/>
              </a:lnSpc>
              <a:spcAft>
                <a:spcPts val="1200"/>
              </a:spcAft>
              <a:buClr>
                <a:schemeClr val="tx1"/>
              </a:buClr>
              <a:buSzPct val="115000"/>
              <a:buFontTx/>
              <a:buChar char="-"/>
              <a:defRPr/>
            </a:pPr>
            <a:r>
              <a:rPr lang="en-US" sz="1800" dirty="0" err="1">
                <a:latin typeface="Geneva" charset="0"/>
                <a:cs typeface="Geneva" charset="0"/>
              </a:rPr>
              <a:t>m</a:t>
            </a:r>
            <a:r>
              <a:rPr lang="en-US" sz="1800" baseline="-25000" dirty="0" err="1">
                <a:solidFill>
                  <a:srgbClr val="000000"/>
                </a:solidFill>
                <a:latin typeface="Geneva" charset="0"/>
                <a:cs typeface="Geneva" charset="0"/>
              </a:rPr>
              <a:t>Z</a:t>
            </a:r>
            <a:r>
              <a:rPr lang="en-US" sz="1800" baseline="-250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sz="1800" dirty="0">
                <a:latin typeface="Geneva" charset="0"/>
                <a:cs typeface="Geneva" charset="0"/>
              </a:rPr>
              <a:t>&gt;2m</a:t>
            </a:r>
            <a:r>
              <a:rPr lang="en-US" sz="1800" baseline="-25000" dirty="0">
                <a:latin typeface="Symbol" charset="2"/>
                <a:cs typeface="Symbol" charset="2"/>
              </a:rPr>
              <a:t>c</a:t>
            </a:r>
            <a:r>
              <a:rPr lang="en-US" sz="1800" dirty="0">
                <a:solidFill>
                  <a:srgbClr val="000000"/>
                </a:solidFill>
                <a:latin typeface="Geneva" charset="0"/>
                <a:cs typeface="Geneva" charset="0"/>
              </a:rPr>
              <a:t>- invisible decays into DM</a:t>
            </a:r>
            <a:r>
              <a:rPr lang="en-US" sz="1800" dirty="0">
                <a:solidFill>
                  <a:srgbClr val="3366FF"/>
                </a:solidFill>
                <a:latin typeface="Geneva" charset="0"/>
                <a:cs typeface="Geneva" charset="0"/>
              </a:rPr>
              <a:t>: </a:t>
            </a:r>
            <a:r>
              <a:rPr lang="en-US" sz="1800" dirty="0" err="1">
                <a:solidFill>
                  <a:srgbClr val="3366FF"/>
                </a:solidFill>
                <a:latin typeface="Geneva" charset="0"/>
                <a:cs typeface="Geneva" charset="0"/>
              </a:rPr>
              <a:t>Z</a:t>
            </a:r>
            <a:r>
              <a:rPr lang="en-US" sz="1800" baseline="-25000" dirty="0" err="1">
                <a:solidFill>
                  <a:srgbClr val="3366FF"/>
                </a:solidFill>
                <a:latin typeface="Symbol" charset="2"/>
                <a:cs typeface="Symbol" charset="2"/>
              </a:rPr>
              <a:t>m</a:t>
            </a:r>
            <a:r>
              <a:rPr lang="en-US" sz="1800" baseline="-25000" dirty="0">
                <a:solidFill>
                  <a:srgbClr val="3366FF"/>
                </a:solidFill>
                <a:latin typeface="Symbol" charset="2"/>
                <a:cs typeface="Symbol" charset="2"/>
              </a:rPr>
              <a:t> </a:t>
            </a:r>
            <a:r>
              <a:rPr lang="en-US" sz="1800" dirty="0">
                <a:solidFill>
                  <a:srgbClr val="3366FF"/>
                </a:solidFill>
                <a:latin typeface="Geneva" charset="0"/>
                <a:cs typeface="Geneva" charset="0"/>
                <a:sym typeface="Wingdings" charset="0"/>
              </a:rPr>
              <a:t></a:t>
            </a:r>
            <a:r>
              <a:rPr lang="en-US" sz="1800" dirty="0">
                <a:solidFill>
                  <a:srgbClr val="3366FF"/>
                </a:solidFill>
                <a:latin typeface="Symbol" charset="2"/>
                <a:cs typeface="Symbol" charset="2"/>
              </a:rPr>
              <a:t>cc, </a:t>
            </a:r>
            <a:r>
              <a:rPr lang="en-US" sz="1800" dirty="0" err="1">
                <a:solidFill>
                  <a:srgbClr val="3366FF"/>
                </a:solidFill>
                <a:latin typeface="Symbol" charset="2"/>
                <a:cs typeface="Symbol" charset="2"/>
              </a:rPr>
              <a:t>nn</a:t>
            </a:r>
            <a:r>
              <a:rPr lang="en-US" sz="1800" dirty="0">
                <a:solidFill>
                  <a:srgbClr val="3366FF"/>
                </a:solidFill>
                <a:latin typeface="Symbol" charset="2"/>
                <a:cs typeface="Symbol" charset="2"/>
              </a:rPr>
              <a:t>, </a:t>
            </a:r>
            <a:r>
              <a:rPr lang="en-US" sz="1800" dirty="0">
                <a:latin typeface="Geneva" charset="0"/>
                <a:cs typeface="Geneva" charset="0"/>
              </a:rPr>
              <a:t> </a:t>
            </a:r>
            <a:r>
              <a:rPr lang="en-US" sz="1800" dirty="0" err="1">
                <a:latin typeface="Symbol" charset="2"/>
                <a:cs typeface="Symbol" charset="2"/>
              </a:rPr>
              <a:t>a</a:t>
            </a:r>
            <a:r>
              <a:rPr lang="en-US" sz="1800" baseline="-25000" dirty="0" err="1">
                <a:latin typeface="Geneva" charset="0"/>
                <a:cs typeface="Geneva" charset="0"/>
              </a:rPr>
              <a:t>D</a:t>
            </a:r>
            <a:r>
              <a:rPr lang="en-US" sz="1800" dirty="0">
                <a:latin typeface="Geneva" charset="0"/>
                <a:cs typeface="Geneva" charset="0"/>
              </a:rPr>
              <a:t> &gt;&gt; </a:t>
            </a:r>
            <a:r>
              <a:rPr lang="en-US" sz="1800" dirty="0" err="1">
                <a:latin typeface="Symbol" charset="2"/>
                <a:cs typeface="Symbol" charset="2"/>
              </a:rPr>
              <a:t>a</a:t>
            </a:r>
            <a:r>
              <a:rPr lang="en-US" sz="1800" baseline="-25000" dirty="0" err="1">
                <a:latin typeface="Geneva" charset="0"/>
                <a:cs typeface="Geneva" charset="0"/>
              </a:rPr>
              <a:t>SM</a:t>
            </a:r>
            <a:r>
              <a:rPr lang="en-US" sz="1800" dirty="0">
                <a:latin typeface="Geneva" charset="0"/>
                <a:cs typeface="Geneva" charset="0"/>
              </a:rPr>
              <a:t>, </a:t>
            </a:r>
            <a:r>
              <a:rPr lang="en-US" sz="1800" dirty="0" err="1">
                <a:latin typeface="Symbol" charset="2"/>
                <a:cs typeface="Symbol" charset="2"/>
              </a:rPr>
              <a:t>a</a:t>
            </a:r>
            <a:r>
              <a:rPr lang="en-US" sz="1800" baseline="-25000" dirty="0" err="1">
                <a:cs typeface="Symbol" charset="2"/>
              </a:rPr>
              <a:t>D</a:t>
            </a:r>
            <a:r>
              <a:rPr lang="en-US" sz="1800" dirty="0">
                <a:cs typeface="Symbol" charset="2"/>
              </a:rPr>
              <a:t>=</a:t>
            </a:r>
            <a:r>
              <a:rPr lang="en-US" sz="1800" dirty="0">
                <a:latin typeface="Geneva" charset="0"/>
                <a:cs typeface="Geneva" charset="0"/>
              </a:rPr>
              <a:t>g</a:t>
            </a:r>
            <a:r>
              <a:rPr lang="en-US" sz="1800" baseline="-25000" dirty="0">
                <a:latin typeface="Symbol" charset="2"/>
                <a:cs typeface="Symbol" charset="2"/>
              </a:rPr>
              <a:t>c</a:t>
            </a:r>
            <a:r>
              <a:rPr lang="en-US" sz="1800" baseline="30000" dirty="0">
                <a:cs typeface="Symbol" charset="2"/>
              </a:rPr>
              <a:t>2</a:t>
            </a:r>
            <a:r>
              <a:rPr lang="en-US" sz="1800" dirty="0">
                <a:cs typeface="Symbol" charset="2"/>
              </a:rPr>
              <a:t>/4</a:t>
            </a:r>
            <a:r>
              <a:rPr lang="en-US" sz="1800" dirty="0">
                <a:latin typeface="Symbol" charset="2"/>
                <a:cs typeface="Symbol" charset="2"/>
              </a:rPr>
              <a:t>p, </a:t>
            </a:r>
            <a:r>
              <a:rPr lang="en-US" sz="1800" dirty="0" err="1">
                <a:latin typeface="Symbol" charset="2"/>
                <a:cs typeface="Symbol" charset="2"/>
              </a:rPr>
              <a:t>a</a:t>
            </a:r>
            <a:r>
              <a:rPr lang="en-US" sz="1800" baseline="-25000" dirty="0" err="1">
                <a:cs typeface="Symbol" charset="2"/>
              </a:rPr>
              <a:t>SM</a:t>
            </a:r>
            <a:r>
              <a:rPr lang="en-US" sz="1800" dirty="0">
                <a:cs typeface="Symbol" charset="2"/>
              </a:rPr>
              <a:t>=</a:t>
            </a:r>
            <a:r>
              <a:rPr lang="en-US" sz="1800" dirty="0">
                <a:latin typeface="Geneva" charset="0"/>
                <a:cs typeface="Geneva" charset="0"/>
              </a:rPr>
              <a:t>g</a:t>
            </a:r>
            <a:r>
              <a:rPr lang="en-US" sz="1800" baseline="-25000" dirty="0">
                <a:latin typeface="Symbol" charset="2"/>
                <a:cs typeface="Symbol" charset="2"/>
              </a:rPr>
              <a:t>m</a:t>
            </a:r>
            <a:r>
              <a:rPr lang="en-US" sz="1800" baseline="30000" dirty="0">
                <a:cs typeface="Symbol" charset="2"/>
              </a:rPr>
              <a:t>2</a:t>
            </a:r>
            <a:r>
              <a:rPr lang="en-US" sz="1800" dirty="0">
                <a:cs typeface="Symbol" charset="2"/>
              </a:rPr>
              <a:t>/4</a:t>
            </a:r>
            <a:r>
              <a:rPr lang="en-US" sz="1800" dirty="0">
                <a:latin typeface="Symbol" charset="2"/>
                <a:cs typeface="Symbol" charset="2"/>
              </a:rPr>
              <a:t>p</a:t>
            </a:r>
            <a:endParaRPr lang="en-US" sz="1800" dirty="0">
              <a:latin typeface="Geneva" charset="0"/>
              <a:cs typeface="Geneva" charset="0"/>
            </a:endParaRPr>
          </a:p>
          <a:p>
            <a:pPr marL="342900" indent="-342900" eaLnBrk="1" hangingPunct="1">
              <a:buClr>
                <a:schemeClr val="tx1"/>
              </a:buClr>
              <a:buFont typeface="Arial"/>
              <a:buChar char="•"/>
              <a:defRPr/>
            </a:pPr>
            <a:r>
              <a:rPr lang="en-US" sz="1800" dirty="0">
                <a:latin typeface="Geneva" charset="0"/>
                <a:cs typeface="Geneva" charset="0"/>
              </a:rPr>
              <a:t>Cross section  for </a:t>
            </a:r>
            <a:r>
              <a:rPr lang="en-US" sz="1800" dirty="0">
                <a:latin typeface="Symbol" charset="2"/>
                <a:cs typeface="Symbol" charset="2"/>
              </a:rPr>
              <a:t>c-</a:t>
            </a:r>
            <a:r>
              <a:rPr lang="en-US" sz="1800" dirty="0">
                <a:latin typeface="Geneva" charset="0"/>
                <a:cs typeface="Geneva" charset="0"/>
              </a:rPr>
              <a:t>DM annihilation:</a:t>
            </a:r>
          </a:p>
          <a:p>
            <a:pPr eaLnBrk="1" hangingPunct="1">
              <a:spcAft>
                <a:spcPts val="600"/>
              </a:spcAft>
              <a:buClr>
                <a:schemeClr val="tx1"/>
              </a:buClr>
              <a:defRPr/>
            </a:pPr>
            <a:r>
              <a:rPr lang="en-US" sz="1800" dirty="0">
                <a:latin typeface="Symbol" charset="2"/>
                <a:cs typeface="Symbol" charset="2"/>
              </a:rPr>
              <a:t>     </a:t>
            </a:r>
            <a:r>
              <a:rPr lang="en-US" sz="1800" dirty="0" err="1">
                <a:latin typeface="Symbol" charset="2"/>
                <a:cs typeface="Symbol" charset="2"/>
              </a:rPr>
              <a:t>G</a:t>
            </a:r>
            <a:r>
              <a:rPr lang="en-US" sz="1800" baseline="-25000" dirty="0" err="1">
                <a:cs typeface="Symbol" charset="2"/>
              </a:rPr>
              <a:t>inel</a:t>
            </a:r>
            <a:r>
              <a:rPr lang="en-US" sz="1800" baseline="-25000" dirty="0">
                <a:cs typeface="Symbol" charset="2"/>
              </a:rPr>
              <a:t> </a:t>
            </a:r>
            <a:r>
              <a:rPr lang="en-US" sz="1800" dirty="0">
                <a:cs typeface="Symbol" charset="2"/>
              </a:rPr>
              <a:t>= </a:t>
            </a:r>
            <a:r>
              <a:rPr lang="en-US" sz="1800" dirty="0" err="1"/>
              <a:t>n</a:t>
            </a:r>
            <a:r>
              <a:rPr lang="en-US" sz="1800" baseline="-25000" dirty="0" err="1">
                <a:latin typeface="Symbol" charset="2"/>
                <a:cs typeface="Symbol" charset="2"/>
              </a:rPr>
              <a:t>c</a:t>
            </a:r>
            <a:r>
              <a:rPr lang="en-US" sz="1800" dirty="0">
                <a:latin typeface="Symbol" charset="2"/>
                <a:cs typeface="Symbol" charset="2"/>
              </a:rPr>
              <a:t>&lt; </a:t>
            </a:r>
            <a:r>
              <a:rPr lang="en-US" sz="1800" dirty="0" err="1">
                <a:latin typeface="Symbol" charset="2"/>
                <a:cs typeface="Symbol" charset="2"/>
              </a:rPr>
              <a:t>s</a:t>
            </a:r>
            <a:r>
              <a:rPr lang="en-US" sz="1800" dirty="0" err="1">
                <a:cs typeface="Symbol" charset="2"/>
              </a:rPr>
              <a:t>v</a:t>
            </a:r>
            <a:r>
              <a:rPr lang="en-US" sz="1800" dirty="0">
                <a:cs typeface="Symbol" charset="2"/>
              </a:rPr>
              <a:t> </a:t>
            </a:r>
            <a:r>
              <a:rPr lang="en-US" sz="1800" dirty="0">
                <a:latin typeface="Symbol" charset="2"/>
                <a:cs typeface="Symbol" charset="2"/>
              </a:rPr>
              <a:t>&gt; </a:t>
            </a:r>
            <a:endParaRPr lang="en-US" sz="1800" dirty="0">
              <a:latin typeface="Geneva" charset="0"/>
              <a:cs typeface="Geneva" charset="0"/>
            </a:endParaRPr>
          </a:p>
          <a:p>
            <a:pPr eaLnBrk="1" hangingPunct="1">
              <a:spcAft>
                <a:spcPts val="600"/>
              </a:spcAft>
              <a:buClr>
                <a:schemeClr val="tx1"/>
              </a:buClr>
              <a:defRPr/>
            </a:pPr>
            <a:r>
              <a:rPr lang="en-US" sz="1800" dirty="0">
                <a:latin typeface="Geneva" charset="0"/>
                <a:cs typeface="Geneva" charset="0"/>
              </a:rPr>
              <a:t>   </a:t>
            </a:r>
            <a:r>
              <a:rPr lang="en-US" sz="1800" dirty="0">
                <a:latin typeface="Symbol" charset="2"/>
                <a:cs typeface="Symbol" charset="2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sn</a:t>
            </a:r>
            <a:r>
              <a:rPr lang="en-US" sz="1800" dirty="0">
                <a:solidFill>
                  <a:srgbClr val="000000"/>
                </a:solidFill>
                <a:latin typeface="Symbol" charset="2"/>
                <a:cs typeface="Symbol" charset="2"/>
              </a:rPr>
              <a:t> ≈ </a:t>
            </a:r>
            <a:r>
              <a:rPr lang="en-US" sz="1800" dirty="0">
                <a:latin typeface="Geneva" charset="0"/>
                <a:cs typeface="Geneva" charset="0"/>
              </a:rPr>
              <a:t>[(</a:t>
            </a:r>
            <a:r>
              <a:rPr lang="en-US" sz="1800" dirty="0" err="1">
                <a:latin typeface="Geneva" charset="0"/>
                <a:cs typeface="Geneva" charset="0"/>
              </a:rPr>
              <a:t>g</a:t>
            </a:r>
            <a:r>
              <a:rPr lang="en-US" sz="1800" baseline="-25000" dirty="0" err="1">
                <a:latin typeface="Symbol" charset="2"/>
                <a:cs typeface="Symbol" charset="2"/>
              </a:rPr>
              <a:t>c</a:t>
            </a:r>
            <a:r>
              <a:rPr lang="en-US" sz="1800" dirty="0" err="1">
                <a:latin typeface="Geneva" charset="0"/>
                <a:cs typeface="Geneva" charset="0"/>
              </a:rPr>
              <a:t>g</a:t>
            </a:r>
            <a:r>
              <a:rPr lang="en-US" sz="1800" baseline="-25000" dirty="0" err="1">
                <a:latin typeface="Symbol" charset="2"/>
                <a:cs typeface="Symbol" charset="2"/>
              </a:rPr>
              <a:t>m</a:t>
            </a:r>
            <a:r>
              <a:rPr lang="en-US" sz="1800" dirty="0">
                <a:latin typeface="Symbol" charset="2"/>
                <a:cs typeface="Symbol" charset="2"/>
              </a:rPr>
              <a:t> )</a:t>
            </a:r>
            <a:r>
              <a:rPr lang="en-US" sz="1800" baseline="30000" dirty="0">
                <a:latin typeface="Geneva" charset="0"/>
                <a:cs typeface="Geneva" charset="0"/>
              </a:rPr>
              <a:t>2</a:t>
            </a:r>
            <a:r>
              <a:rPr lang="en-US" sz="1800" dirty="0">
                <a:latin typeface="Geneva" charset="0"/>
                <a:cs typeface="Geneva" charset="0"/>
              </a:rPr>
              <a:t>(m</a:t>
            </a:r>
            <a:r>
              <a:rPr lang="en-US" sz="1800" baseline="-25000" dirty="0">
                <a:latin typeface="Symbol" charset="2"/>
                <a:cs typeface="Symbol" charset="2"/>
              </a:rPr>
              <a:t>c</a:t>
            </a:r>
            <a:r>
              <a:rPr lang="en-US" sz="1800" dirty="0">
                <a:latin typeface="Geneva" charset="0"/>
                <a:cs typeface="Geneva" charset="0"/>
              </a:rPr>
              <a:t>/m</a:t>
            </a:r>
            <a:r>
              <a:rPr lang="en-US" sz="1800" baseline="-25000" dirty="0">
                <a:latin typeface="Geneva" charset="0"/>
                <a:cs typeface="Geneva" charset="0"/>
              </a:rPr>
              <a:t>A´</a:t>
            </a:r>
            <a:r>
              <a:rPr lang="en-US" sz="1800" dirty="0">
                <a:latin typeface="Geneva" charset="0"/>
                <a:cs typeface="Geneva" charset="0"/>
              </a:rPr>
              <a:t>)</a:t>
            </a:r>
            <a:r>
              <a:rPr lang="en-US" sz="1800" baseline="30000" dirty="0">
                <a:latin typeface="Geneva" charset="0"/>
                <a:cs typeface="Geneva" charset="0"/>
              </a:rPr>
              <a:t>4</a:t>
            </a:r>
            <a:r>
              <a:rPr lang="en-US" sz="1800" dirty="0">
                <a:latin typeface="Geneva" charset="0"/>
                <a:cs typeface="Geneva" charset="0"/>
              </a:rPr>
              <a:t>]</a:t>
            </a:r>
            <a:r>
              <a:rPr lang="en-US" sz="1800" dirty="0">
                <a:latin typeface="Symbol" charset="2"/>
                <a:cs typeface="Symbol" charset="2"/>
              </a:rPr>
              <a:t>/</a:t>
            </a:r>
            <a:r>
              <a:rPr lang="en-US" sz="1800" dirty="0">
                <a:latin typeface="Geneva" charset="0"/>
                <a:cs typeface="Geneva" charset="0"/>
              </a:rPr>
              <a:t>m</a:t>
            </a:r>
            <a:r>
              <a:rPr lang="en-US" sz="1800" baseline="-25000" dirty="0">
                <a:latin typeface="Symbol" charset="2"/>
                <a:cs typeface="Symbol" charset="2"/>
              </a:rPr>
              <a:t>c</a:t>
            </a:r>
            <a:r>
              <a:rPr lang="en-US" sz="1800" baseline="30000" dirty="0">
                <a:latin typeface="Symbol" charset="2"/>
                <a:cs typeface="Symbol" charset="2"/>
              </a:rPr>
              <a:t>2</a:t>
            </a:r>
            <a:r>
              <a:rPr lang="en-US" sz="1800" dirty="0">
                <a:latin typeface="Geneva" charset="0"/>
                <a:cs typeface="Geneva" charset="0"/>
              </a:rPr>
              <a:t> = y</a:t>
            </a:r>
            <a:r>
              <a:rPr lang="en-US" sz="1800" dirty="0">
                <a:latin typeface="Symbol" charset="2"/>
                <a:cs typeface="Symbol" charset="2"/>
              </a:rPr>
              <a:t>/</a:t>
            </a:r>
            <a:r>
              <a:rPr lang="en-US" sz="1800" dirty="0">
                <a:latin typeface="Geneva" charset="0"/>
                <a:cs typeface="Geneva" charset="0"/>
              </a:rPr>
              <a:t>m</a:t>
            </a:r>
            <a:r>
              <a:rPr lang="en-US" sz="1800" baseline="-25000" dirty="0">
                <a:latin typeface="Symbol" charset="2"/>
                <a:cs typeface="Symbol" charset="2"/>
              </a:rPr>
              <a:t>c</a:t>
            </a:r>
            <a:r>
              <a:rPr lang="en-US" sz="1800" baseline="30000" dirty="0">
                <a:latin typeface="Symbol" charset="2"/>
                <a:cs typeface="Symbol" charset="2"/>
              </a:rPr>
              <a:t>2</a:t>
            </a:r>
            <a:r>
              <a:rPr lang="en-US" sz="1800" dirty="0">
                <a:latin typeface="Geneva" charset="0"/>
                <a:cs typeface="Geneva" charset="0"/>
              </a:rPr>
              <a:t> ; 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sz="1800" dirty="0">
                <a:solidFill>
                  <a:srgbClr val="000090"/>
                </a:solidFill>
                <a:latin typeface="Geneva" charset="0"/>
                <a:cs typeface="Geneva" charset="0"/>
              </a:rPr>
              <a:t>   </a:t>
            </a:r>
            <a:r>
              <a:rPr lang="en-US" sz="1800" dirty="0">
                <a:solidFill>
                  <a:srgbClr val="3366FF"/>
                </a:solidFill>
                <a:latin typeface="Geneva" charset="0"/>
                <a:cs typeface="Geneva" charset="0"/>
              </a:rPr>
              <a:t> y=[(</a:t>
            </a:r>
            <a:r>
              <a:rPr lang="en-US" sz="1800" dirty="0" err="1">
                <a:solidFill>
                  <a:srgbClr val="3366FF"/>
                </a:solidFill>
                <a:latin typeface="Geneva" charset="0"/>
                <a:cs typeface="Geneva" charset="0"/>
              </a:rPr>
              <a:t>g</a:t>
            </a:r>
            <a:r>
              <a:rPr lang="en-US" sz="1800" baseline="-25000" dirty="0" err="1">
                <a:solidFill>
                  <a:srgbClr val="3366FF"/>
                </a:solidFill>
                <a:latin typeface="Symbol" charset="2"/>
                <a:cs typeface="Symbol" charset="2"/>
              </a:rPr>
              <a:t>c</a:t>
            </a:r>
            <a:r>
              <a:rPr lang="en-US" sz="1800" dirty="0" err="1">
                <a:solidFill>
                  <a:srgbClr val="3366FF"/>
                </a:solidFill>
                <a:latin typeface="Geneva" charset="0"/>
                <a:cs typeface="Geneva" charset="0"/>
              </a:rPr>
              <a:t>g</a:t>
            </a:r>
            <a:r>
              <a:rPr lang="en-US" sz="1800" baseline="-25000" dirty="0" err="1">
                <a:solidFill>
                  <a:srgbClr val="3366FF"/>
                </a:solidFill>
                <a:latin typeface="Symbol" charset="2"/>
                <a:cs typeface="Symbol" charset="2"/>
              </a:rPr>
              <a:t>m</a:t>
            </a:r>
            <a:r>
              <a:rPr lang="en-US" sz="1800" dirty="0">
                <a:solidFill>
                  <a:srgbClr val="3366FF"/>
                </a:solidFill>
                <a:latin typeface="Symbol" charset="2"/>
                <a:cs typeface="Symbol" charset="2"/>
              </a:rPr>
              <a:t> )</a:t>
            </a:r>
            <a:r>
              <a:rPr lang="en-US" sz="1800" baseline="30000" dirty="0">
                <a:solidFill>
                  <a:srgbClr val="3366FF"/>
                </a:solidFill>
                <a:latin typeface="Geneva" charset="0"/>
                <a:cs typeface="Geneva" charset="0"/>
              </a:rPr>
              <a:t>2</a:t>
            </a:r>
            <a:r>
              <a:rPr lang="en-US" sz="1800" dirty="0">
                <a:solidFill>
                  <a:srgbClr val="3366FF"/>
                </a:solidFill>
                <a:latin typeface="Geneva" charset="0"/>
                <a:cs typeface="Geneva" charset="0"/>
              </a:rPr>
              <a:t>(m</a:t>
            </a:r>
            <a:r>
              <a:rPr lang="en-US" sz="1800" baseline="-25000" dirty="0">
                <a:solidFill>
                  <a:srgbClr val="3366FF"/>
                </a:solidFill>
                <a:latin typeface="Symbol" charset="2"/>
                <a:cs typeface="Symbol" charset="2"/>
              </a:rPr>
              <a:t>c</a:t>
            </a:r>
            <a:r>
              <a:rPr lang="en-US" sz="1800" dirty="0">
                <a:solidFill>
                  <a:srgbClr val="3366FF"/>
                </a:solidFill>
                <a:latin typeface="Geneva" charset="0"/>
                <a:cs typeface="Geneva" charset="0"/>
              </a:rPr>
              <a:t>/m</a:t>
            </a:r>
            <a:r>
              <a:rPr lang="en-US" sz="1800" baseline="-25000" dirty="0">
                <a:solidFill>
                  <a:srgbClr val="3366FF"/>
                </a:solidFill>
                <a:latin typeface="Geneva" charset="0"/>
                <a:cs typeface="Geneva" charset="0"/>
              </a:rPr>
              <a:t>A´</a:t>
            </a:r>
            <a:r>
              <a:rPr lang="en-US" sz="1800" dirty="0">
                <a:solidFill>
                  <a:srgbClr val="3366FF"/>
                </a:solidFill>
                <a:latin typeface="Geneva" charset="0"/>
                <a:cs typeface="Geneva" charset="0"/>
              </a:rPr>
              <a:t>)</a:t>
            </a:r>
            <a:r>
              <a:rPr lang="en-US" sz="1800" baseline="30000" dirty="0">
                <a:solidFill>
                  <a:srgbClr val="3366FF"/>
                </a:solidFill>
                <a:latin typeface="Geneva" charset="0"/>
                <a:cs typeface="Geneva" charset="0"/>
              </a:rPr>
              <a:t>4</a:t>
            </a:r>
            <a:r>
              <a:rPr lang="en-US" sz="1800" dirty="0">
                <a:solidFill>
                  <a:srgbClr val="3366FF"/>
                </a:solidFill>
                <a:latin typeface="Geneva" charset="0"/>
                <a:cs typeface="Geneva" charset="0"/>
              </a:rPr>
              <a:t>]   </a:t>
            </a:r>
            <a:r>
              <a:rPr lang="en-US" sz="1800" dirty="0">
                <a:latin typeface="Geneva" charset="0"/>
                <a:cs typeface="Geneva" charset="0"/>
              </a:rPr>
              <a:t>- 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sz="1800" dirty="0">
                <a:latin typeface="Geneva" charset="0"/>
                <a:cs typeface="Geneva" charset="0"/>
              </a:rPr>
              <a:t>    useful variable to compare FTE   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sz="1800" dirty="0">
                <a:latin typeface="Geneva" charset="0"/>
                <a:cs typeface="Geneva" charset="0"/>
              </a:rPr>
              <a:t>    sensitivities</a:t>
            </a:r>
            <a:endParaRPr lang="en-US" sz="1800" dirty="0">
              <a:latin typeface="Geneva" charset="0"/>
              <a:cs typeface="Geneva" charset="0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9907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6"/>
          <p:cNvSpPr>
            <a:spLocks noChangeArrowheads="1"/>
          </p:cNvSpPr>
          <p:nvPr/>
        </p:nvSpPr>
        <p:spPr bwMode="auto">
          <a:xfrm>
            <a:off x="1066800" y="0"/>
            <a:ext cx="84574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90"/>
                </a:solidFill>
              </a:rPr>
              <a:t>Search for </a:t>
            </a:r>
            <a:r>
              <a:rPr lang="en-US" sz="2800" dirty="0" err="1">
                <a:solidFill>
                  <a:srgbClr val="000090"/>
                </a:solidFill>
              </a:rPr>
              <a:t>Z</a:t>
            </a:r>
            <a:r>
              <a:rPr lang="en-US" sz="2800" baseline="-25000" dirty="0" err="1">
                <a:solidFill>
                  <a:srgbClr val="000090"/>
                </a:solidFill>
                <a:latin typeface="Lucida Grande" charset="0"/>
                <a:cs typeface="Lucida Grande" charset="0"/>
              </a:rPr>
              <a:t>μ</a:t>
            </a:r>
            <a:r>
              <a:rPr lang="en-US" sz="2800" dirty="0">
                <a:solidFill>
                  <a:srgbClr val="000090"/>
                </a:solidFill>
                <a:cs typeface="Lucida Grande" charset="0"/>
              </a:rPr>
              <a:t> in missing energy events on M2 beam</a:t>
            </a:r>
          </a:p>
        </p:txBody>
      </p:sp>
      <p:sp>
        <p:nvSpPr>
          <p:cNvPr id="40964" name="Rectangle 11"/>
          <p:cNvSpPr>
            <a:spLocks noChangeArrowheads="1"/>
          </p:cNvSpPr>
          <p:nvPr/>
        </p:nvSpPr>
        <p:spPr bwMode="auto">
          <a:xfrm>
            <a:off x="6985794" y="533400"/>
            <a:ext cx="29202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Geneva" charset="0"/>
                <a:cs typeface="Geneva" charset="0"/>
              </a:rPr>
              <a:t> </a:t>
            </a:r>
            <a:r>
              <a:rPr lang="en-US" dirty="0">
                <a:latin typeface="Geneva" charset="0"/>
                <a:cs typeface="Geneva" charset="0"/>
              </a:rPr>
              <a:t>Proposal NA64</a:t>
            </a:r>
            <a:r>
              <a:rPr lang="en-US" dirty="0">
                <a:latin typeface="Symbol" charset="0"/>
                <a:cs typeface="Symbol" charset="0"/>
              </a:rPr>
              <a:t>m </a:t>
            </a:r>
            <a:r>
              <a:rPr lang="en-US" dirty="0">
                <a:latin typeface="Geneva" charset="0"/>
                <a:cs typeface="Geneva" charset="0"/>
              </a:rPr>
              <a:t>(2019)</a:t>
            </a:r>
            <a:endParaRPr lang="en-US" dirty="0">
              <a:cs typeface="Geneva" charset="0"/>
            </a:endParaRPr>
          </a:p>
        </p:txBody>
      </p:sp>
      <p:sp>
        <p:nvSpPr>
          <p:cNvPr id="40965" name="Rectangle 17"/>
          <p:cNvSpPr>
            <a:spLocks noChangeArrowheads="1"/>
          </p:cNvSpPr>
          <p:nvPr/>
        </p:nvSpPr>
        <p:spPr bwMode="auto">
          <a:xfrm>
            <a:off x="0" y="4495800"/>
            <a:ext cx="51593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800" dirty="0">
                <a:solidFill>
                  <a:srgbClr val="2A3DD5"/>
                </a:solidFill>
                <a:cs typeface="Geneva" charset="0"/>
              </a:rPr>
              <a:t>Main components :</a:t>
            </a:r>
          </a:p>
          <a:p>
            <a:pPr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1800" dirty="0">
                <a:solidFill>
                  <a:srgbClr val="000000"/>
                </a:solidFill>
                <a:cs typeface="Geneva" charset="0"/>
              </a:rPr>
              <a:t> 100-160 GeV </a:t>
            </a:r>
            <a:r>
              <a:rPr lang="en-US" sz="1800" dirty="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en-US" sz="1800" dirty="0">
                <a:solidFill>
                  <a:srgbClr val="000000"/>
                </a:solidFill>
                <a:cs typeface="Geneva" charset="0"/>
              </a:rPr>
              <a:t>- beam, </a:t>
            </a:r>
            <a:r>
              <a:rPr lang="nl-NL" sz="1800" dirty="0" err="1">
                <a:cs typeface="Symbol" charset="0"/>
              </a:rPr>
              <a:t>I</a:t>
            </a:r>
            <a:r>
              <a:rPr lang="nl-NL" sz="1800" baseline="-25000" dirty="0" err="1">
                <a:latin typeface="Symbol" charset="0"/>
                <a:cs typeface="Symbol" charset="0"/>
              </a:rPr>
              <a:t>m</a:t>
            </a:r>
            <a:r>
              <a:rPr lang="en-US" sz="1800" dirty="0">
                <a:latin typeface="Geneva" charset="0"/>
                <a:cs typeface="Geneva" charset="0"/>
                <a:sym typeface="Symbol" charset="0"/>
              </a:rPr>
              <a:t>~</a:t>
            </a:r>
            <a:r>
              <a:rPr lang="nl-NL" sz="1800" dirty="0"/>
              <a:t>10</a:t>
            </a:r>
            <a:r>
              <a:rPr lang="nl-NL" sz="1800" baseline="30000" dirty="0"/>
              <a:t>7</a:t>
            </a:r>
            <a:r>
              <a:rPr lang="en-US" sz="1800" dirty="0">
                <a:latin typeface="Symbol" charset="0"/>
                <a:cs typeface="Symbol" charset="0"/>
                <a:sym typeface="Symbol" charset="0"/>
              </a:rPr>
              <a:t>m</a:t>
            </a:r>
            <a:r>
              <a:rPr lang="en-US" sz="1800" dirty="0">
                <a:latin typeface="Geneva" charset="0"/>
                <a:cs typeface="Geneva" charset="0"/>
                <a:sym typeface="Symbol" charset="0"/>
              </a:rPr>
              <a:t>/spill. </a:t>
            </a:r>
            <a:r>
              <a:rPr lang="en-US" sz="1800" dirty="0">
                <a:solidFill>
                  <a:srgbClr val="000000"/>
                </a:solidFill>
                <a:cs typeface="Geneva" charset="0"/>
              </a:rPr>
              <a:t> </a:t>
            </a:r>
            <a:r>
              <a:rPr lang="de-CH" sz="1800" dirty="0">
                <a:solidFill>
                  <a:srgbClr val="000000"/>
                </a:solidFill>
                <a:cs typeface="Geneva" charset="0"/>
              </a:rPr>
              <a:t> </a:t>
            </a:r>
            <a:endParaRPr lang="en-US" sz="1800" dirty="0">
              <a:solidFill>
                <a:srgbClr val="000000"/>
              </a:solidFill>
              <a:cs typeface="Geneva" charset="0"/>
            </a:endParaRPr>
          </a:p>
          <a:p>
            <a:pPr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1800" dirty="0">
                <a:solidFill>
                  <a:srgbClr val="000000"/>
                </a:solidFill>
                <a:cs typeface="Geneva" charset="0"/>
              </a:rPr>
              <a:t> in </a:t>
            </a:r>
            <a:r>
              <a:rPr lang="en-US" sz="1800" dirty="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en-US" sz="1800" dirty="0">
                <a:solidFill>
                  <a:srgbClr val="000000"/>
                </a:solidFill>
                <a:cs typeface="Geneva" charset="0"/>
              </a:rPr>
              <a:t> tagging: BMS+MS1(</a:t>
            </a:r>
            <a:r>
              <a:rPr lang="en-US" sz="1800" dirty="0" err="1">
                <a:solidFill>
                  <a:srgbClr val="000000"/>
                </a:solidFill>
                <a:cs typeface="Geneva" charset="0"/>
              </a:rPr>
              <a:t>MBPL+tracker</a:t>
            </a:r>
            <a:r>
              <a:rPr lang="en-US" sz="1800" dirty="0">
                <a:solidFill>
                  <a:srgbClr val="000000"/>
                </a:solidFill>
                <a:cs typeface="Geneva" charset="0"/>
              </a:rPr>
              <a:t>) </a:t>
            </a:r>
          </a:p>
          <a:p>
            <a:pPr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1800" dirty="0">
                <a:solidFill>
                  <a:srgbClr val="000000"/>
                </a:solidFill>
                <a:cs typeface="Geneva" charset="0"/>
              </a:rPr>
              <a:t> out </a:t>
            </a:r>
            <a:r>
              <a:rPr lang="en-US" sz="1800" dirty="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en-US" sz="1800" dirty="0">
                <a:solidFill>
                  <a:srgbClr val="000000"/>
                </a:solidFill>
                <a:cs typeface="Geneva" charset="0"/>
              </a:rPr>
              <a:t> tagging: MS2 (2MBPL+tracker)    </a:t>
            </a:r>
          </a:p>
          <a:p>
            <a:pPr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1800" dirty="0">
                <a:solidFill>
                  <a:srgbClr val="000000"/>
                </a:solidFill>
                <a:cs typeface="Geneva" charset="0"/>
              </a:rPr>
              <a:t> 4π fully hermetic  </a:t>
            </a:r>
            <a:r>
              <a:rPr lang="en-US" sz="1800" dirty="0" err="1">
                <a:solidFill>
                  <a:srgbClr val="000000"/>
                </a:solidFill>
                <a:cs typeface="Geneva" charset="0"/>
              </a:rPr>
              <a:t>ECAL+Veto</a:t>
            </a:r>
            <a:r>
              <a:rPr lang="en-US" sz="1800" dirty="0">
                <a:solidFill>
                  <a:srgbClr val="000000"/>
                </a:solidFill>
                <a:cs typeface="Geneva" charset="0"/>
              </a:rPr>
              <a:t>+ HCAL</a:t>
            </a:r>
            <a:r>
              <a:rPr lang="en-US" sz="2000" dirty="0">
                <a:solidFill>
                  <a:srgbClr val="000000"/>
                </a:solidFill>
                <a:cs typeface="Geneva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  </a:t>
            </a:r>
            <a:r>
              <a:rPr lang="en-US" sz="2000" dirty="0">
                <a:solidFill>
                  <a:srgbClr val="000000"/>
                </a:solidFill>
                <a:cs typeface="Geneva" charset="0"/>
              </a:rPr>
              <a:t>     </a:t>
            </a:r>
          </a:p>
        </p:txBody>
      </p:sp>
      <p:sp>
        <p:nvSpPr>
          <p:cNvPr id="40966" name="Rectangle 30"/>
          <p:cNvSpPr>
            <a:spLocks noChangeArrowheads="1"/>
          </p:cNvSpPr>
          <p:nvPr/>
        </p:nvSpPr>
        <p:spPr bwMode="auto">
          <a:xfrm>
            <a:off x="5200650" y="4495801"/>
            <a:ext cx="4705350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800" dirty="0">
                <a:solidFill>
                  <a:srgbClr val="2A3DD5"/>
                </a:solidFill>
                <a:cs typeface="Geneva" charset="0"/>
              </a:rPr>
              <a:t>Signature: </a:t>
            </a:r>
          </a:p>
          <a:p>
            <a:pPr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1800" dirty="0">
                <a:solidFill>
                  <a:srgbClr val="000000"/>
                </a:solidFill>
                <a:cs typeface="Geneva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cs typeface="Geneva" charset="0"/>
              </a:rPr>
              <a:t>in:</a:t>
            </a:r>
            <a:r>
              <a:rPr lang="en-US" sz="1800" dirty="0">
                <a:solidFill>
                  <a:srgbClr val="000000"/>
                </a:solidFill>
                <a:cs typeface="Geneva" charset="0"/>
              </a:rPr>
              <a:t> 160 </a:t>
            </a:r>
            <a:r>
              <a:rPr lang="en-US" sz="1800" dirty="0" err="1">
                <a:solidFill>
                  <a:srgbClr val="000000"/>
                </a:solidFill>
                <a:cs typeface="Geneva" charset="0"/>
              </a:rPr>
              <a:t>GeV</a:t>
            </a:r>
            <a:r>
              <a:rPr lang="en-US" sz="1800" dirty="0">
                <a:solidFill>
                  <a:srgbClr val="000000"/>
                </a:solidFill>
                <a:cs typeface="Geneva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en-US" sz="1800" dirty="0">
                <a:solidFill>
                  <a:srgbClr val="000000"/>
                </a:solidFill>
                <a:cs typeface="Geneva" charset="0"/>
              </a:rPr>
              <a:t>- </a:t>
            </a:r>
            <a:r>
              <a:rPr lang="ru-RU" sz="1800" dirty="0">
                <a:solidFill>
                  <a:srgbClr val="000000"/>
                </a:solidFill>
                <a:cs typeface="Geneva" charset="0"/>
              </a:rPr>
              <a:t> </a:t>
            </a:r>
            <a:r>
              <a:rPr lang="de-CH" sz="1800" dirty="0" err="1">
                <a:solidFill>
                  <a:srgbClr val="000000"/>
                </a:solidFill>
                <a:cs typeface="Geneva" charset="0"/>
              </a:rPr>
              <a:t>track</a:t>
            </a:r>
            <a:r>
              <a:rPr lang="de-CH" sz="1800" dirty="0">
                <a:solidFill>
                  <a:srgbClr val="000000"/>
                </a:solidFill>
                <a:cs typeface="Geneva" charset="0"/>
              </a:rPr>
              <a:t>  </a:t>
            </a:r>
            <a:endParaRPr lang="en-US" sz="1800" dirty="0">
              <a:solidFill>
                <a:srgbClr val="000000"/>
              </a:solidFill>
              <a:cs typeface="Geneva" charset="0"/>
            </a:endParaRPr>
          </a:p>
          <a:p>
            <a:pPr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1800" dirty="0">
                <a:solidFill>
                  <a:srgbClr val="000000"/>
                </a:solidFill>
                <a:cs typeface="Geneva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cs typeface="Geneva" charset="0"/>
              </a:rPr>
              <a:t>out:</a:t>
            </a:r>
            <a:r>
              <a:rPr lang="en-US" sz="1800" dirty="0">
                <a:solidFill>
                  <a:srgbClr val="000000"/>
                </a:solidFill>
                <a:cs typeface="Geneva" charset="0"/>
              </a:rPr>
              <a:t> &lt; 80 </a:t>
            </a:r>
            <a:r>
              <a:rPr lang="en-US" sz="1800" dirty="0" err="1">
                <a:solidFill>
                  <a:srgbClr val="000000"/>
                </a:solidFill>
                <a:cs typeface="Geneva" charset="0"/>
              </a:rPr>
              <a:t>GeV</a:t>
            </a:r>
            <a:r>
              <a:rPr lang="en-US" sz="1800" dirty="0">
                <a:solidFill>
                  <a:srgbClr val="000000"/>
                </a:solidFill>
                <a:cs typeface="Geneva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en-US" sz="1800" dirty="0">
                <a:solidFill>
                  <a:srgbClr val="000000"/>
                </a:solidFill>
                <a:cs typeface="Geneva" charset="0"/>
              </a:rPr>
              <a:t>- </a:t>
            </a:r>
            <a:r>
              <a:rPr lang="ru-RU" sz="1800" dirty="0">
                <a:solidFill>
                  <a:srgbClr val="000000"/>
                </a:solidFill>
                <a:cs typeface="Geneva" charset="0"/>
              </a:rPr>
              <a:t> </a:t>
            </a:r>
            <a:r>
              <a:rPr lang="de-CH" sz="1800" dirty="0" err="1">
                <a:solidFill>
                  <a:srgbClr val="000000"/>
                </a:solidFill>
                <a:cs typeface="Geneva" charset="0"/>
              </a:rPr>
              <a:t>track</a:t>
            </a:r>
            <a:r>
              <a:rPr lang="de-CH" sz="1800" dirty="0">
                <a:solidFill>
                  <a:srgbClr val="000000"/>
                </a:solidFill>
                <a:cs typeface="Geneva" charset="0"/>
              </a:rPr>
              <a:t> (</a:t>
            </a:r>
            <a:r>
              <a:rPr lang="de-CH" sz="1800" dirty="0" err="1">
                <a:solidFill>
                  <a:srgbClr val="000000"/>
                </a:solidFill>
                <a:cs typeface="Geneva" charset="0"/>
              </a:rPr>
              <a:t>recoil</a:t>
            </a:r>
            <a:r>
              <a:rPr lang="de-CH" sz="1800" dirty="0">
                <a:solidFill>
                  <a:srgbClr val="000000"/>
                </a:solidFill>
                <a:cs typeface="Geneva" charset="0"/>
              </a:rPr>
              <a:t>)</a:t>
            </a:r>
            <a:endParaRPr lang="en-US" sz="1800" dirty="0">
              <a:solidFill>
                <a:srgbClr val="000000"/>
              </a:solidFill>
              <a:cs typeface="Geneva" charset="0"/>
            </a:endParaRPr>
          </a:p>
          <a:p>
            <a:pPr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1800" dirty="0">
                <a:solidFill>
                  <a:srgbClr val="000000"/>
                </a:solidFill>
                <a:cs typeface="Geneva" charset="0"/>
              </a:rPr>
              <a:t> small energy in the ECAL, Veto, HCAL</a:t>
            </a:r>
          </a:p>
          <a:p>
            <a:pPr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en-US" sz="1800" dirty="0">
                <a:solidFill>
                  <a:srgbClr val="000000"/>
                </a:solidFill>
                <a:cs typeface="Geneva" charset="0"/>
              </a:rPr>
              <a:t> Sensitivity ~ </a:t>
            </a:r>
            <a:r>
              <a:rPr lang="en-US" sz="1800" dirty="0">
                <a:solidFill>
                  <a:srgbClr val="000000"/>
                </a:solidFill>
                <a:latin typeface="Geneva" charset="0"/>
                <a:cs typeface="Geneva" charset="0"/>
              </a:rPr>
              <a:t>g</a:t>
            </a:r>
            <a:r>
              <a:rPr lang="en-US" sz="1800" baseline="-25000" dirty="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en-US" sz="1800" baseline="30000" dirty="0">
                <a:solidFill>
                  <a:srgbClr val="000000"/>
                </a:solidFill>
                <a:latin typeface="Geneva" charset="0"/>
                <a:cs typeface="Geneva" charset="0"/>
              </a:rPr>
              <a:t>2</a:t>
            </a:r>
          </a:p>
          <a:p>
            <a:pPr>
              <a:lnSpc>
                <a:spcPct val="80000"/>
              </a:lnSpc>
              <a:spcAft>
                <a:spcPts val="600"/>
              </a:spcAft>
              <a:buClr>
                <a:schemeClr val="tx1"/>
              </a:buClr>
              <a:buSzPct val="100000"/>
            </a:pPr>
            <a:endParaRPr lang="en-US" sz="2000" dirty="0">
              <a:solidFill>
                <a:srgbClr val="000000"/>
              </a:solidFill>
              <a:cs typeface="Geneva" charset="0"/>
            </a:endParaRPr>
          </a:p>
        </p:txBody>
      </p:sp>
      <p:pic>
        <p:nvPicPr>
          <p:cNvPr id="40968" name="Picture 6" descr="diagr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066800"/>
            <a:ext cx="18986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609600"/>
            <a:ext cx="4175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Motivated by (g-2)</a:t>
            </a:r>
            <a:r>
              <a:rPr lang="en-US" baseline="-25000" dirty="0">
                <a:solidFill>
                  <a:srgbClr val="FF0000"/>
                </a:solidFill>
              </a:rPr>
              <a:t>μ</a:t>
            </a:r>
            <a:r>
              <a:rPr lang="en-US" dirty="0">
                <a:solidFill>
                  <a:srgbClr val="FF0000"/>
                </a:solidFill>
              </a:rPr>
              <a:t> measurements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B96CF6-D912-7C46-8DE4-BBAA1273B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553290"/>
            <a:ext cx="8101584" cy="27586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879DF4-4C96-094A-9809-1CD0B29DA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73859"/>
            <a:ext cx="1936227" cy="44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605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990600" y="-152400"/>
            <a:ext cx="8750300" cy="1052736"/>
          </a:xfrm>
        </p:spPr>
        <p:txBody>
          <a:bodyPr>
            <a:normAutofit/>
          </a:bodyPr>
          <a:lstStyle/>
          <a:p>
            <a:r>
              <a:rPr lang="en-GB" sz="3200" dirty="0"/>
              <a:t>NA64μ experiment setup, physics run 2023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197F42-ED8B-0B46-AA75-EF8AD277C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1066800"/>
            <a:ext cx="920150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76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Rectangle 13"/>
          <p:cNvSpPr>
            <a:spLocks noChangeArrowheads="1"/>
          </p:cNvSpPr>
          <p:nvPr/>
        </p:nvSpPr>
        <p:spPr bwMode="auto">
          <a:xfrm>
            <a:off x="1238250" y="152401"/>
            <a:ext cx="77597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en-US" sz="2800" dirty="0">
                <a:solidFill>
                  <a:srgbClr val="000090"/>
                </a:solidFill>
                <a:latin typeface="Geneva" charset="0"/>
                <a:cs typeface="Geneva" charset="0"/>
              </a:rPr>
              <a:t>Pilot runs on M2 in 2021 and 2022 are followed by the physics runs</a:t>
            </a:r>
            <a:endParaRPr lang="en-US" sz="2800" baseline="-25000" dirty="0">
              <a:solidFill>
                <a:srgbClr val="000090"/>
              </a:solidFill>
              <a:cs typeface="Genev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5397549"/>
            <a:ext cx="2659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Wingdings" charset="2"/>
              <a:buChar char="§"/>
            </a:pPr>
            <a:r>
              <a:rPr lang="en-US" dirty="0"/>
              <a:t>New wide HCAL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dirty="0"/>
              <a:t>New special ECAL</a:t>
            </a:r>
          </a:p>
        </p:txBody>
      </p:sp>
      <p:pic>
        <p:nvPicPr>
          <p:cNvPr id="8" name="Picture 7" descr="Screen Shot 2021-06-06 at 13.47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33" y="1106508"/>
            <a:ext cx="4457134" cy="42274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43600" y="1261646"/>
            <a:ext cx="32816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>
                <a:solidFill>
                  <a:srgbClr val="184B81"/>
                </a:solidFill>
              </a:rPr>
              <a:t>Pilot runs to check</a:t>
            </a:r>
          </a:p>
          <a:p>
            <a:r>
              <a:rPr lang="en-US" dirty="0">
                <a:solidFill>
                  <a:srgbClr val="184B81"/>
                </a:solidFill>
              </a:rPr>
              <a:t>trigger rate and</a:t>
            </a:r>
          </a:p>
          <a:p>
            <a:r>
              <a:rPr lang="en-US" dirty="0">
                <a:solidFill>
                  <a:srgbClr val="184B81"/>
                </a:solidFill>
              </a:rPr>
              <a:t> noise conditions</a:t>
            </a:r>
          </a:p>
          <a:p>
            <a:r>
              <a:rPr lang="en-US" dirty="0">
                <a:solidFill>
                  <a:srgbClr val="184B81"/>
                </a:solidFill>
              </a:rPr>
              <a:t>~4x10</a:t>
            </a:r>
            <a:r>
              <a:rPr lang="en-US" baseline="30000" dirty="0">
                <a:solidFill>
                  <a:srgbClr val="184B81"/>
                </a:solidFill>
              </a:rPr>
              <a:t>10 </a:t>
            </a:r>
            <a:r>
              <a:rPr lang="en-US" dirty="0">
                <a:solidFill>
                  <a:srgbClr val="184B81"/>
                </a:solidFill>
              </a:rPr>
              <a:t>MOT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A45DC7-76AD-C144-9DBD-7B2D5A7AF035}"/>
              </a:ext>
            </a:extLst>
          </p:cNvPr>
          <p:cNvSpPr txBox="1"/>
          <p:nvPr/>
        </p:nvSpPr>
        <p:spPr>
          <a:xfrm>
            <a:off x="5857129" y="3048000"/>
            <a:ext cx="375936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2F8B20"/>
                </a:solidFill>
              </a:rPr>
              <a:t>Using the experience from pilot</a:t>
            </a:r>
          </a:p>
          <a:p>
            <a:pPr algn="l"/>
            <a:r>
              <a:rPr lang="en-US" dirty="0">
                <a:solidFill>
                  <a:srgbClr val="2F8B20"/>
                </a:solidFill>
              </a:rPr>
              <a:t>runs we upgraded tracker and</a:t>
            </a:r>
          </a:p>
          <a:p>
            <a:pPr algn="l"/>
            <a:r>
              <a:rPr lang="en-US" dirty="0">
                <a:solidFill>
                  <a:srgbClr val="2F8B20"/>
                </a:solidFill>
              </a:rPr>
              <a:t>performed physics runs in 2023</a:t>
            </a:r>
          </a:p>
          <a:p>
            <a:pPr algn="l"/>
            <a:r>
              <a:rPr lang="en-US" dirty="0">
                <a:solidFill>
                  <a:srgbClr val="2F8B20"/>
                </a:solidFill>
              </a:rPr>
              <a:t>and 2024: </a:t>
            </a:r>
            <a:r>
              <a:rPr lang="en-US" dirty="0">
                <a:solidFill>
                  <a:srgbClr val="008000"/>
                </a:solidFill>
              </a:rPr>
              <a:t>3.5x10</a:t>
            </a:r>
            <a:r>
              <a:rPr lang="en-US" baseline="30000" dirty="0">
                <a:solidFill>
                  <a:srgbClr val="008000"/>
                </a:solidFill>
              </a:rPr>
              <a:t>11 </a:t>
            </a:r>
            <a:r>
              <a:rPr lang="en-US" dirty="0">
                <a:solidFill>
                  <a:srgbClr val="008000"/>
                </a:solidFill>
              </a:rPr>
              <a:t>MOT.</a:t>
            </a:r>
          </a:p>
          <a:p>
            <a:pPr algn="l"/>
            <a:r>
              <a:rPr lang="en-US" dirty="0">
                <a:solidFill>
                  <a:srgbClr val="FF9300"/>
                </a:solidFill>
              </a:rPr>
              <a:t>Analysis is ongoing </a:t>
            </a:r>
          </a:p>
        </p:txBody>
      </p:sp>
    </p:spTree>
    <p:extLst>
      <p:ext uri="{BB962C8B-B14F-4D97-AF65-F5344CB8AC3E}">
        <p14:creationId xmlns:p14="http://schemas.microsoft.com/office/powerpoint/2010/main" val="28953909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Rectangle 13"/>
          <p:cNvSpPr>
            <a:spLocks noChangeArrowheads="1"/>
          </p:cNvSpPr>
          <p:nvPr/>
        </p:nvSpPr>
        <p:spPr bwMode="auto">
          <a:xfrm>
            <a:off x="1238250" y="152401"/>
            <a:ext cx="7759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en-US" sz="2800" dirty="0">
                <a:solidFill>
                  <a:srgbClr val="000090"/>
                </a:solidFill>
                <a:latin typeface="Geneva" charset="0"/>
                <a:cs typeface="Geneva" charset="0"/>
              </a:rPr>
              <a:t>Physical analysis of the 2022 NA64mu data</a:t>
            </a:r>
            <a:endParaRPr lang="en-US" sz="2800" baseline="-25000" dirty="0">
              <a:solidFill>
                <a:srgbClr val="000090"/>
              </a:solidFill>
              <a:cs typeface="Genev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48400" y="654693"/>
            <a:ext cx="327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Phys. Rev. D 110, 112015 (2024)</a:t>
            </a:r>
            <a:endParaRPr lang="en-US" dirty="0">
              <a:solidFill>
                <a:srgbClr val="184B81"/>
              </a:solidFill>
            </a:endParaRPr>
          </a:p>
          <a:p>
            <a:r>
              <a:rPr lang="en-US" dirty="0">
                <a:solidFill>
                  <a:srgbClr val="184B81"/>
                </a:solidFill>
              </a:rPr>
              <a:t>~2x10</a:t>
            </a:r>
            <a:r>
              <a:rPr lang="en-US" baseline="30000" dirty="0">
                <a:solidFill>
                  <a:srgbClr val="184B81"/>
                </a:solidFill>
              </a:rPr>
              <a:t>10 </a:t>
            </a:r>
            <a:r>
              <a:rPr lang="en-US" dirty="0">
                <a:solidFill>
                  <a:srgbClr val="184B81"/>
                </a:solidFill>
              </a:rPr>
              <a:t>MOT </a:t>
            </a:r>
          </a:p>
        </p:txBody>
      </p:sp>
      <p:pic>
        <p:nvPicPr>
          <p:cNvPr id="5" name="Picture 4" descr="A diagram of a model&#10;&#10;Description automatically generated with medium confidence">
            <a:extLst>
              <a:ext uri="{FF2B5EF4-FFF2-40B4-BE49-F238E27FC236}">
                <a16:creationId xmlns:a16="http://schemas.microsoft.com/office/drawing/2014/main" id="{753F6CBD-43C9-97DF-BF6F-B11375999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75" y="1670356"/>
            <a:ext cx="9178885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018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Rectangle 13"/>
          <p:cNvSpPr>
            <a:spLocks noChangeArrowheads="1"/>
          </p:cNvSpPr>
          <p:nvPr/>
        </p:nvSpPr>
        <p:spPr bwMode="auto">
          <a:xfrm>
            <a:off x="1238250" y="152401"/>
            <a:ext cx="7759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en-US" sz="2800" dirty="0">
                <a:solidFill>
                  <a:srgbClr val="000090"/>
                </a:solidFill>
                <a:latin typeface="Geneva" charset="0"/>
                <a:cs typeface="Geneva" charset="0"/>
              </a:rPr>
              <a:t>Searches for A’ with NA64μ</a:t>
            </a:r>
            <a:endParaRPr lang="en-US" sz="2800" baseline="-25000" dirty="0">
              <a:solidFill>
                <a:srgbClr val="000090"/>
              </a:solidFill>
              <a:cs typeface="Geneva" charset="0"/>
            </a:endParaRPr>
          </a:p>
        </p:txBody>
      </p:sp>
      <p:pic>
        <p:nvPicPr>
          <p:cNvPr id="2" name="Picture 1" descr="Screen Shot 2021-06-06 at 13.51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2" y="1676400"/>
            <a:ext cx="9695448" cy="4191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1550" y="990600"/>
            <a:ext cx="5684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Better sensitivity to heavy A’ (&gt;100 MeV)</a:t>
            </a:r>
          </a:p>
        </p:txBody>
      </p:sp>
    </p:spTree>
    <p:extLst>
      <p:ext uri="{BB962C8B-B14F-4D97-AF65-F5344CB8AC3E}">
        <p14:creationId xmlns:p14="http://schemas.microsoft.com/office/powerpoint/2010/main" val="28430889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5" name="Picture 4" descr="diagr_eta-in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1" y="4604658"/>
            <a:ext cx="2285999" cy="17193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100809"/>
            <a:ext cx="869821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900" dirty="0">
                <a:solidFill>
                  <a:srgbClr val="FF0000"/>
                </a:solidFill>
                <a:latin typeface="Times New Roman"/>
                <a:cs typeface="Times New Roman"/>
              </a:rPr>
              <a:t>NA64h:</a:t>
            </a:r>
            <a:r>
              <a:rPr lang="en-US" sz="2900" dirty="0">
                <a:solidFill>
                  <a:srgbClr val="25269B"/>
                </a:solidFill>
                <a:latin typeface="Times New Roman"/>
                <a:cs typeface="Times New Roman"/>
              </a:rPr>
              <a:t> Search for dark sector coupled mainly to quarks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14400" y="3886201"/>
            <a:ext cx="2498062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1" dirty="0">
                <a:solidFill>
                  <a:srgbClr val="000090"/>
                </a:solidFill>
                <a:latin typeface="Symbol" charset="2"/>
                <a:cs typeface="Symbol" charset="2"/>
              </a:rPr>
              <a:t>h, h’, </a:t>
            </a:r>
            <a:r>
              <a:rPr lang="en-US" sz="1800" b="1" dirty="0">
                <a:solidFill>
                  <a:srgbClr val="000090"/>
                </a:solidFill>
                <a:latin typeface="Times New Roman"/>
                <a:cs typeface="Times New Roman"/>
              </a:rPr>
              <a:t>K0 </a:t>
            </a:r>
            <a:r>
              <a:rPr lang="mr-IN" sz="1800" b="1" dirty="0">
                <a:solidFill>
                  <a:srgbClr val="000090"/>
                </a:solidFill>
                <a:latin typeface="Times New Roman"/>
                <a:cs typeface="Times New Roman"/>
              </a:rPr>
              <a:t>–</a:t>
            </a:r>
            <a:r>
              <a:rPr lang="en-US" sz="1800" b="1" dirty="0">
                <a:solidFill>
                  <a:srgbClr val="000090"/>
                </a:solidFill>
                <a:latin typeface="Times New Roman"/>
                <a:cs typeface="Times New Roman"/>
              </a:rPr>
              <a:t> production: </a:t>
            </a:r>
          </a:p>
          <a:p>
            <a:pPr>
              <a:spcAft>
                <a:spcPts val="600"/>
              </a:spcAft>
            </a:pPr>
            <a:r>
              <a:rPr lang="en-US" sz="1800" b="1" dirty="0">
                <a:solidFill>
                  <a:srgbClr val="000090"/>
                </a:solidFill>
                <a:latin typeface="Symbol" charset="2"/>
                <a:cs typeface="Symbol" charset="2"/>
              </a:rPr>
              <a:t>p</a:t>
            </a:r>
            <a:r>
              <a:rPr lang="en-US" sz="1800" b="1" dirty="0">
                <a:solidFill>
                  <a:srgbClr val="000090"/>
                </a:solidFill>
                <a:latin typeface="Times New Roman"/>
                <a:cs typeface="Times New Roman"/>
              </a:rPr>
              <a:t>(K) Z</a:t>
            </a:r>
            <a:r>
              <a:rPr lang="en-US" sz="1800" b="1" dirty="0">
                <a:solidFill>
                  <a:srgbClr val="000090"/>
                </a:solidFill>
              </a:rPr>
              <a:t>-&gt;</a:t>
            </a:r>
            <a:r>
              <a:rPr lang="en-US" sz="1800" b="1" dirty="0">
                <a:solidFill>
                  <a:srgbClr val="000090"/>
                </a:solidFill>
                <a:latin typeface="Symbol" charset="2"/>
                <a:cs typeface="Symbol" charset="2"/>
              </a:rPr>
              <a:t>h</a:t>
            </a:r>
            <a:r>
              <a:rPr lang="en-US" sz="1800" b="1" dirty="0">
                <a:solidFill>
                  <a:srgbClr val="000090"/>
                </a:solidFill>
                <a:latin typeface="Times New Roman"/>
                <a:cs typeface="Times New Roman"/>
              </a:rPr>
              <a:t>(K</a:t>
            </a:r>
            <a:r>
              <a:rPr lang="en-US" sz="1800" b="1" baseline="30000" dirty="0">
                <a:solidFill>
                  <a:srgbClr val="000090"/>
                </a:solidFill>
                <a:latin typeface="Times New Roman"/>
                <a:cs typeface="Times New Roman"/>
              </a:rPr>
              <a:t>0</a:t>
            </a:r>
            <a:r>
              <a:rPr lang="en-US" sz="1800" b="1" dirty="0">
                <a:solidFill>
                  <a:srgbClr val="000090"/>
                </a:solidFill>
                <a:latin typeface="Times New Roman"/>
                <a:cs typeface="Times New Roman"/>
              </a:rPr>
              <a:t>) (Z-1)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0" y="3369304"/>
            <a:ext cx="488261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1" dirty="0">
                <a:solidFill>
                  <a:srgbClr val="FF0000"/>
                </a:solidFill>
                <a:cs typeface="Symbol" charset="2"/>
              </a:rPr>
              <a:t>   </a:t>
            </a:r>
            <a:endParaRPr lang="en-US" sz="18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800" dirty="0">
                <a:latin typeface="Times New Roman"/>
                <a:cs typeface="Times New Roman"/>
              </a:rPr>
              <a:t>Single track from 50 </a:t>
            </a:r>
            <a:r>
              <a:rPr lang="en-US" sz="1800" dirty="0" err="1">
                <a:latin typeface="Times New Roman"/>
                <a:cs typeface="Times New Roman"/>
              </a:rPr>
              <a:t>GeV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p-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800" dirty="0">
                <a:latin typeface="Times New Roman"/>
                <a:cs typeface="Times New Roman"/>
              </a:rPr>
              <a:t>Events with E</a:t>
            </a:r>
            <a:r>
              <a:rPr lang="en-US" sz="1800" baseline="-25000" dirty="0">
                <a:latin typeface="Times New Roman"/>
                <a:cs typeface="Times New Roman"/>
              </a:rPr>
              <a:t>HC </a:t>
            </a:r>
            <a:r>
              <a:rPr lang="en-US" sz="1800" dirty="0">
                <a:latin typeface="Times New Roman"/>
                <a:cs typeface="Times New Roman"/>
              </a:rPr>
              <a:t>≈ E</a:t>
            </a:r>
            <a:r>
              <a:rPr lang="en-US" sz="1800" baseline="-25000" dirty="0">
                <a:latin typeface="Times New Roman"/>
                <a:cs typeface="Times New Roman"/>
              </a:rPr>
              <a:t>0</a:t>
            </a:r>
            <a:r>
              <a:rPr lang="en-US" sz="1800" dirty="0">
                <a:latin typeface="Times New Roman"/>
                <a:cs typeface="Times New Roman"/>
              </a:rPr>
              <a:t> - test NA64mu 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800" dirty="0">
                <a:latin typeface="Times New Roman"/>
                <a:cs typeface="Times New Roman"/>
              </a:rPr>
              <a:t>MIP in WCAL and S 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/>
              <a:buChar char="•"/>
            </a:pPr>
            <a:r>
              <a:rPr lang="en-US" sz="1800" dirty="0">
                <a:solidFill>
                  <a:srgbClr val="FF0000"/>
                </a:solidFill>
                <a:latin typeface="Times New Roman"/>
                <a:cs typeface="Times New Roman"/>
              </a:rPr>
              <a:t>Almost no energy in HCAL</a:t>
            </a:r>
            <a:r>
              <a:rPr lang="en-US" sz="1800" dirty="0">
                <a:latin typeface="Times New Roman"/>
                <a:cs typeface="Times New Roman"/>
              </a:rPr>
              <a:t>: </a:t>
            </a:r>
            <a:r>
              <a:rPr lang="en-US" sz="1800" dirty="0" err="1">
                <a:latin typeface="Times New Roman"/>
                <a:cs typeface="Times New Roman"/>
              </a:rPr>
              <a:t>E</a:t>
            </a:r>
            <a:r>
              <a:rPr lang="en-US" sz="1800" baseline="-25000" dirty="0" err="1">
                <a:latin typeface="Times New Roman"/>
                <a:cs typeface="Times New Roman"/>
              </a:rPr>
              <a:t>miss</a:t>
            </a:r>
            <a:r>
              <a:rPr lang="en-US" sz="1800" baseline="-2500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~ E</a:t>
            </a:r>
            <a:r>
              <a:rPr lang="en-US" sz="1800" baseline="-25000" dirty="0">
                <a:latin typeface="Times New Roman"/>
                <a:cs typeface="Times New Roman"/>
              </a:rPr>
              <a:t>0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800" dirty="0">
                <a:latin typeface="Times New Roman"/>
                <a:cs typeface="Times New Roman"/>
              </a:rPr>
              <a:t>BG: </a:t>
            </a:r>
            <a:r>
              <a:rPr lang="en-US" sz="1800" dirty="0">
                <a:latin typeface="Symbol" charset="2"/>
                <a:cs typeface="Symbol" charset="2"/>
              </a:rPr>
              <a:t>p,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en-US" sz="1800" dirty="0">
                <a:latin typeface="Times New Roman"/>
                <a:cs typeface="Times New Roman"/>
              </a:rPr>
              <a:t>  decays ~ 10</a:t>
            </a:r>
            <a:r>
              <a:rPr lang="en-US" sz="1800" baseline="30000" dirty="0">
                <a:latin typeface="Times New Roman"/>
                <a:cs typeface="Times New Roman"/>
              </a:rPr>
              <a:t>-11</a:t>
            </a:r>
            <a:r>
              <a:rPr lang="en-US" sz="1800" dirty="0">
                <a:latin typeface="Times New Roman"/>
                <a:cs typeface="Times New Roman"/>
              </a:rPr>
              <a:t>/pot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1800" dirty="0">
                <a:latin typeface="Times New Roman"/>
                <a:cs typeface="Times New Roman"/>
              </a:rPr>
              <a:t>Br(</a:t>
            </a:r>
            <a:r>
              <a:rPr lang="en-US" sz="1800" dirty="0">
                <a:latin typeface="Symbol" charset="2"/>
                <a:cs typeface="Symbol" charset="2"/>
              </a:rPr>
              <a:t>h </a:t>
            </a:r>
            <a:r>
              <a:rPr lang="en-US" sz="1800" dirty="0">
                <a:latin typeface="Times New Roman"/>
                <a:cs typeface="Times New Roman"/>
              </a:rPr>
              <a:t>-&gt; </a:t>
            </a:r>
            <a:r>
              <a:rPr lang="en-US" sz="1800" dirty="0" err="1">
                <a:latin typeface="Times New Roman"/>
                <a:cs typeface="Times New Roman"/>
              </a:rPr>
              <a:t>inv</a:t>
            </a:r>
            <a:r>
              <a:rPr lang="en-US" sz="1800" dirty="0">
                <a:latin typeface="Times New Roman"/>
                <a:cs typeface="Times New Roman"/>
              </a:rPr>
              <a:t>) &lt; ~ 10</a:t>
            </a:r>
            <a:r>
              <a:rPr lang="en-US" sz="1800" baseline="30000" dirty="0">
                <a:latin typeface="Times New Roman"/>
                <a:cs typeface="Times New Roman"/>
              </a:rPr>
              <a:t>-5</a:t>
            </a:r>
            <a:r>
              <a:rPr lang="en-US" sz="1800" dirty="0">
                <a:latin typeface="Times New Roman"/>
                <a:cs typeface="Times New Roman"/>
              </a:rPr>
              <a:t>-10</a:t>
            </a:r>
            <a:r>
              <a:rPr lang="en-US" sz="1800" baseline="30000" dirty="0">
                <a:latin typeface="Times New Roman"/>
                <a:cs typeface="Times New Roman"/>
              </a:rPr>
              <a:t>-4</a:t>
            </a:r>
            <a:r>
              <a:rPr lang="en-US" sz="1800" dirty="0">
                <a:latin typeface="Times New Roman"/>
                <a:cs typeface="Times New Roman"/>
              </a:rPr>
              <a:t> (</a:t>
            </a:r>
            <a:r>
              <a:rPr lang="en-US" sz="1800" dirty="0" err="1">
                <a:latin typeface="Times New Roman"/>
                <a:cs typeface="Times New Roman"/>
              </a:rPr>
              <a:t>BaBar</a:t>
            </a:r>
            <a:r>
              <a:rPr lang="en-US" sz="1800" dirty="0">
                <a:latin typeface="Times New Roman"/>
                <a:cs typeface="Times New Roman"/>
              </a:rPr>
              <a:t>/BESIII)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latin typeface="Times New Roman"/>
                <a:cs typeface="Times New Roman"/>
              </a:rPr>
              <a:t>    </a:t>
            </a:r>
            <a:r>
              <a:rPr lang="en-US" sz="1800" b="1" dirty="0">
                <a:solidFill>
                  <a:srgbClr val="935100"/>
                </a:solidFill>
                <a:latin typeface="Times New Roman"/>
                <a:cs typeface="Times New Roman"/>
              </a:rPr>
              <a:t>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84983" y="533401"/>
            <a:ext cx="4882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Times New Roman"/>
                <a:cs typeface="Times New Roman"/>
              </a:rPr>
              <a:t>(e.g.: </a:t>
            </a:r>
            <a:r>
              <a:rPr lang="en-US" sz="2400" dirty="0">
                <a:latin typeface="Symbol" charset="2"/>
                <a:cs typeface="Symbol" charset="2"/>
              </a:rPr>
              <a:t>p</a:t>
            </a:r>
            <a:r>
              <a:rPr lang="en-US" sz="2400" baseline="30000" dirty="0">
                <a:latin typeface="Symbol" charset="2"/>
                <a:cs typeface="Symbol" charset="2"/>
              </a:rPr>
              <a:t>0</a:t>
            </a:r>
            <a:r>
              <a:rPr lang="en-US" sz="2400" dirty="0">
                <a:latin typeface="Symbol" charset="2"/>
                <a:cs typeface="Symbol" charset="2"/>
              </a:rPr>
              <a:t>, h, h’, </a:t>
            </a:r>
            <a:r>
              <a:rPr lang="en-US" sz="2400" dirty="0">
                <a:latin typeface="Times New Roman"/>
                <a:cs typeface="Times New Roman"/>
              </a:rPr>
              <a:t>K</a:t>
            </a:r>
            <a:r>
              <a:rPr lang="en-US" sz="2400" baseline="30000" dirty="0">
                <a:latin typeface="Times New Roman"/>
                <a:cs typeface="Times New Roman"/>
              </a:rPr>
              <a:t>0</a:t>
            </a:r>
            <a:r>
              <a:rPr lang="en-US" sz="2400" baseline="-25000" dirty="0">
                <a:latin typeface="Times New Roman"/>
                <a:cs typeface="Times New Roman"/>
              </a:rPr>
              <a:t>S,L</a:t>
            </a:r>
            <a:r>
              <a:rPr lang="en-US" sz="2400" dirty="0">
                <a:latin typeface="Times New Roman"/>
                <a:cs typeface="Times New Roman"/>
              </a:rPr>
              <a:t>,..</a:t>
            </a:r>
            <a:r>
              <a:rPr lang="en-US" sz="1800" dirty="0">
                <a:latin typeface="Times New Roman"/>
                <a:cs typeface="Times New Roman"/>
                <a:sym typeface="Wingdings"/>
              </a:rPr>
              <a:t></a:t>
            </a:r>
            <a:r>
              <a:rPr lang="en-US" sz="3600" dirty="0">
                <a:latin typeface="Times New Roman"/>
                <a:cs typeface="Times New Roman"/>
                <a:sym typeface="Wingdings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inv</a:t>
            </a:r>
            <a:r>
              <a:rPr lang="en-US" sz="2400" dirty="0">
                <a:latin typeface="Times New Roman"/>
                <a:cs typeface="Times New Roman"/>
              </a:rPr>
              <a:t> decays)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8511" y="1115880"/>
            <a:ext cx="3293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Run at H4 in 2022 at 50 GeV, </a:t>
            </a:r>
          </a:p>
        </p:txBody>
      </p:sp>
      <p:pic>
        <p:nvPicPr>
          <p:cNvPr id="4" name="Picture 3" descr="A diagram of a rectangular object with a line and text&#10;&#10;Description automatically generated">
            <a:extLst>
              <a:ext uri="{FF2B5EF4-FFF2-40B4-BE49-F238E27FC236}">
                <a16:creationId xmlns:a16="http://schemas.microsoft.com/office/drawing/2014/main" id="{794A8D96-E9F7-4AE9-C71E-809425B24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515990"/>
            <a:ext cx="7772400" cy="214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975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57356" y="103386"/>
            <a:ext cx="8791188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900" dirty="0">
                <a:solidFill>
                  <a:srgbClr val="FF0000"/>
                </a:solidFill>
                <a:latin typeface="Times New Roman"/>
                <a:cs typeface="Times New Roman"/>
              </a:rPr>
              <a:t>NA64h:</a:t>
            </a:r>
            <a:r>
              <a:rPr lang="en-US" sz="2900" dirty="0">
                <a:solidFill>
                  <a:srgbClr val="25269B"/>
                </a:solidFill>
                <a:latin typeface="Times New Roman"/>
                <a:cs typeface="Times New Roman"/>
              </a:rPr>
              <a:t> Search for dark sector coupled mainly to quarks </a:t>
            </a:r>
          </a:p>
        </p:txBody>
      </p:sp>
      <p:pic>
        <p:nvPicPr>
          <p:cNvPr id="7" name="Picture 6" descr="A chart of a graph&#10;&#10;Description automatically generated with medium confidence">
            <a:extLst>
              <a:ext uri="{FF2B5EF4-FFF2-40B4-BE49-F238E27FC236}">
                <a16:creationId xmlns:a16="http://schemas.microsoft.com/office/drawing/2014/main" id="{8F5A7C89-E25C-474C-9709-4C6536E51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" y="1704169"/>
            <a:ext cx="3938016" cy="3449661"/>
          </a:xfrm>
          <a:prstGeom prst="rect">
            <a:avLst/>
          </a:prstGeom>
        </p:spPr>
      </p:pic>
      <p:pic>
        <p:nvPicPr>
          <p:cNvPr id="10" name="Picture 9" descr="A graph of events and events&#10;&#10;Description automatically generated">
            <a:extLst>
              <a:ext uri="{FF2B5EF4-FFF2-40B4-BE49-F238E27FC236}">
                <a16:creationId xmlns:a16="http://schemas.microsoft.com/office/drawing/2014/main" id="{E13EB94D-E3EC-A645-BDA0-82ADAEAEF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35149"/>
            <a:ext cx="3441700" cy="318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2BCA75-9FFC-6D4B-91F4-740601365862}"/>
              </a:ext>
            </a:extLst>
          </p:cNvPr>
          <p:cNvSpPr txBox="1"/>
          <p:nvPr/>
        </p:nvSpPr>
        <p:spPr>
          <a:xfrm>
            <a:off x="3657600" y="5183559"/>
            <a:ext cx="5790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Yellow – BG. Peak at ~2.5 GeV is from K</a:t>
            </a:r>
            <a:r>
              <a:rPr lang="en-FR" baseline="30000" dirty="0"/>
              <a:t>-</a:t>
            </a:r>
            <a:r>
              <a:rPr lang="en-FR" dirty="0"/>
              <a:t> decays</a:t>
            </a:r>
          </a:p>
          <a:p>
            <a:r>
              <a:rPr lang="en-FR" dirty="0"/>
              <a:t>Blue curve – signal + noise (from random trigger)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8171A7-2BF6-2046-8AFF-E37369599C23}"/>
              </a:ext>
            </a:extLst>
          </p:cNvPr>
          <p:cNvSpPr txBox="1"/>
          <p:nvPr/>
        </p:nvSpPr>
        <p:spPr>
          <a:xfrm>
            <a:off x="1112985" y="1320497"/>
            <a:ext cx="1468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Preliminary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E60CAC-2A51-D940-9510-9CBCCBB8679E}"/>
              </a:ext>
            </a:extLst>
          </p:cNvPr>
          <p:cNvSpPr txBox="1"/>
          <p:nvPr/>
        </p:nvSpPr>
        <p:spPr>
          <a:xfrm>
            <a:off x="5558514" y="1420175"/>
            <a:ext cx="1468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1796400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3000" y="129598"/>
            <a:ext cx="8605241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900" dirty="0">
                <a:solidFill>
                  <a:srgbClr val="FF0000"/>
                </a:solidFill>
                <a:latin typeface="Times New Roman"/>
                <a:cs typeface="Times New Roman"/>
              </a:rPr>
              <a:t>NA64h:</a:t>
            </a:r>
            <a:r>
              <a:rPr lang="en-US" sz="2900" dirty="0">
                <a:solidFill>
                  <a:srgbClr val="25269B"/>
                </a:solidFill>
                <a:latin typeface="Times New Roman"/>
                <a:cs typeface="Times New Roman"/>
              </a:rPr>
              <a:t> Search for dark sector coupled mainly to quarks</a:t>
            </a:r>
          </a:p>
          <a:p>
            <a:r>
              <a:rPr lang="en-US" sz="2900" dirty="0">
                <a:solidFill>
                  <a:srgbClr val="25269B"/>
                </a:solidFill>
                <a:latin typeface="Times New Roman"/>
                <a:cs typeface="Times New Roman"/>
              </a:rPr>
              <a:t>Results in </a:t>
            </a:r>
            <a:r>
              <a:rPr lang="en-GB" sz="2200" dirty="0">
                <a:solidFill>
                  <a:srgbClr val="00B050"/>
                </a:solidFill>
                <a:effectLst/>
                <a:latin typeface="Helvetica" pitchFamily="2" charset="0"/>
              </a:rPr>
              <a:t>Phys. Rev. Lett. 133, 121803 (2024)</a:t>
            </a:r>
          </a:p>
          <a:p>
            <a:pPr algn="ctr"/>
            <a:r>
              <a:rPr lang="en-US" sz="2900" dirty="0">
                <a:solidFill>
                  <a:srgbClr val="25269B"/>
                </a:soli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B74972-05C8-3D41-A11B-1714A3F61887}"/>
              </a:ext>
            </a:extLst>
          </p:cNvPr>
          <p:cNvSpPr txBox="1"/>
          <p:nvPr/>
        </p:nvSpPr>
        <p:spPr>
          <a:xfrm>
            <a:off x="231425" y="1219200"/>
            <a:ext cx="9141175" cy="2971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Preliminary results on </a:t>
            </a:r>
            <a:r>
              <a:rPr lang="ru-RU" dirty="0"/>
              <a:t>Г/Г</a:t>
            </a:r>
            <a:r>
              <a:rPr lang="en-US" dirty="0"/>
              <a:t>tot</a:t>
            </a:r>
            <a:r>
              <a:rPr lang="en-FR" dirty="0"/>
              <a:t>: </a:t>
            </a:r>
            <a:r>
              <a:rPr lang="en-US" sz="2000" dirty="0">
                <a:latin typeface="Symbol" charset="2"/>
                <a:cs typeface="Symbol" charset="2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Symbol" charset="2"/>
                <a:cs typeface="Symbol" charset="2"/>
              </a:rPr>
              <a:t>h</a:t>
            </a:r>
            <a:r>
              <a:rPr lang="en-US" sz="2000" dirty="0">
                <a:latin typeface="Symbol" charset="2"/>
                <a:cs typeface="Symbol" charset="2"/>
              </a:rPr>
              <a:t> : &lt; 1.1 * 10</a:t>
            </a:r>
            <a:r>
              <a:rPr lang="en-US" sz="2000" baseline="30000" dirty="0">
                <a:latin typeface="Symbol" charset="2"/>
                <a:cs typeface="Symbol" charset="2"/>
              </a:rPr>
              <a:t>-4</a:t>
            </a:r>
            <a:r>
              <a:rPr lang="en-US" sz="2000" dirty="0">
                <a:latin typeface="Symbol" charset="2"/>
                <a:cs typeface="Symbol" charset="2"/>
              </a:rPr>
              <a:t>   </a:t>
            </a:r>
            <a:r>
              <a:rPr lang="en-FR" dirty="0"/>
              <a:t>existing: </a:t>
            </a:r>
            <a:r>
              <a:rPr lang="en-US" sz="2000" dirty="0">
                <a:latin typeface="Symbol" charset="2"/>
                <a:cs typeface="Symbol" charset="2"/>
              </a:rPr>
              <a:t>1 </a:t>
            </a:r>
            <a:r>
              <a:rPr lang="en-FR" dirty="0"/>
              <a:t>x</a:t>
            </a:r>
            <a:r>
              <a:rPr lang="en-US" sz="2000" dirty="0">
                <a:latin typeface="Symbol" charset="2"/>
                <a:cs typeface="Symbol" charset="2"/>
              </a:rPr>
              <a:t> 10</a:t>
            </a:r>
            <a:r>
              <a:rPr lang="en-US" sz="2000" baseline="30000" dirty="0">
                <a:latin typeface="Symbol" charset="2"/>
                <a:cs typeface="Symbol" charset="2"/>
              </a:rPr>
              <a:t>-4</a:t>
            </a:r>
            <a:r>
              <a:rPr lang="en-FR" dirty="0">
                <a:solidFill>
                  <a:srgbClr val="FF0000"/>
                </a:solidFill>
              </a:rPr>
              <a:t>  </a:t>
            </a:r>
            <a:r>
              <a:rPr lang="en-FR" dirty="0"/>
              <a:t>(BESIII)</a:t>
            </a:r>
          </a:p>
          <a:p>
            <a:endParaRPr lang="en-FR" dirty="0"/>
          </a:p>
          <a:p>
            <a:r>
              <a:rPr lang="en-FR" dirty="0"/>
              <a:t>Preliminary results on </a:t>
            </a:r>
            <a:r>
              <a:rPr lang="ru-RU" dirty="0"/>
              <a:t>Г/Г</a:t>
            </a:r>
            <a:r>
              <a:rPr lang="en-US" dirty="0"/>
              <a:t>tot</a:t>
            </a:r>
            <a:r>
              <a:rPr lang="en-FR" dirty="0"/>
              <a:t>:</a:t>
            </a:r>
            <a:r>
              <a:rPr lang="en-US" sz="2000" dirty="0">
                <a:latin typeface="Symbol" charset="2"/>
                <a:cs typeface="Symbol" charset="2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Symbol" charset="2"/>
                <a:cs typeface="Symbol" charset="2"/>
              </a:rPr>
              <a:t>h’</a:t>
            </a:r>
            <a:r>
              <a:rPr lang="en-US" sz="2000" dirty="0">
                <a:latin typeface="Symbol" charset="2"/>
                <a:cs typeface="Symbol" charset="2"/>
              </a:rPr>
              <a:t> : &lt; 2.3 * 10</a:t>
            </a:r>
            <a:r>
              <a:rPr lang="en-US" sz="2000" baseline="30000" dirty="0">
                <a:latin typeface="Symbol" charset="2"/>
                <a:cs typeface="Symbol" charset="2"/>
              </a:rPr>
              <a:t>-4</a:t>
            </a:r>
            <a:r>
              <a:rPr lang="en-US" sz="2000" dirty="0">
                <a:latin typeface="Symbol" charset="2"/>
                <a:cs typeface="Symbol" charset="2"/>
              </a:rPr>
              <a:t>   </a:t>
            </a:r>
            <a:r>
              <a:rPr lang="en-FR" dirty="0"/>
              <a:t>existing: </a:t>
            </a:r>
            <a:r>
              <a:rPr lang="en-US" dirty="0">
                <a:latin typeface="Symbol" charset="2"/>
              </a:rPr>
              <a:t>6</a:t>
            </a:r>
            <a:r>
              <a:rPr lang="en-US" sz="2000" dirty="0">
                <a:latin typeface="Symbol" charset="2"/>
                <a:cs typeface="Symbol" charset="2"/>
              </a:rPr>
              <a:t> </a:t>
            </a:r>
            <a:r>
              <a:rPr lang="en-FR" dirty="0"/>
              <a:t>x</a:t>
            </a:r>
            <a:r>
              <a:rPr lang="en-US" sz="2000" dirty="0">
                <a:latin typeface="Symbol" charset="2"/>
                <a:cs typeface="Symbol" charset="2"/>
              </a:rPr>
              <a:t> 10</a:t>
            </a:r>
            <a:r>
              <a:rPr lang="en-US" sz="2000" baseline="30000" dirty="0">
                <a:latin typeface="Symbol" charset="2"/>
                <a:cs typeface="Symbol" charset="2"/>
              </a:rPr>
              <a:t>-4</a:t>
            </a:r>
            <a:r>
              <a:rPr lang="en-FR" dirty="0">
                <a:solidFill>
                  <a:srgbClr val="FF0000"/>
                </a:solidFill>
              </a:rPr>
              <a:t>  </a:t>
            </a:r>
            <a:r>
              <a:rPr lang="en-FR" dirty="0"/>
              <a:t>(BESIII)</a:t>
            </a:r>
          </a:p>
          <a:p>
            <a:endParaRPr lang="en-FR" dirty="0"/>
          </a:p>
          <a:p>
            <a:r>
              <a:rPr lang="en-FR" dirty="0"/>
              <a:t>The results are </a:t>
            </a:r>
            <a:r>
              <a:rPr lang="en-FR" dirty="0">
                <a:solidFill>
                  <a:srgbClr val="FF0000"/>
                </a:solidFill>
              </a:rPr>
              <a:t>dominated</a:t>
            </a:r>
            <a:r>
              <a:rPr lang="en-FR" dirty="0"/>
              <a:t> by the uncertainty on the production reaction</a:t>
            </a:r>
          </a:p>
          <a:p>
            <a:r>
              <a:rPr lang="en-FR" dirty="0"/>
              <a:t> </a:t>
            </a:r>
            <a:r>
              <a:rPr lang="en-FR" dirty="0">
                <a:solidFill>
                  <a:srgbClr val="FF0000"/>
                </a:solidFill>
              </a:rPr>
              <a:t>cross section </a:t>
            </a:r>
            <a:r>
              <a:rPr lang="en-FR" dirty="0"/>
              <a:t>(charge exchange process).</a:t>
            </a:r>
          </a:p>
          <a:p>
            <a:endParaRPr lang="en-FR" dirty="0"/>
          </a:p>
          <a:p>
            <a:r>
              <a:rPr lang="en-FR" dirty="0"/>
              <a:t> The measurement in the closest region, on Al, Cu at 20 – 48 GeV,</a:t>
            </a:r>
          </a:p>
          <a:p>
            <a:r>
              <a:rPr lang="en-GB" dirty="0"/>
              <a:t>i</a:t>
            </a:r>
            <a:r>
              <a:rPr lang="en-FR" dirty="0"/>
              <a:t>s performed in </a:t>
            </a:r>
            <a:r>
              <a:rPr lang="en-FR" dirty="0">
                <a:solidFill>
                  <a:srgbClr val="FF0000"/>
                </a:solidFill>
              </a:rPr>
              <a:t>IHEP Protvino</a:t>
            </a:r>
          </a:p>
        </p:txBody>
      </p:sp>
    </p:spTree>
    <p:extLst>
      <p:ext uri="{BB962C8B-B14F-4D97-AF65-F5344CB8AC3E}">
        <p14:creationId xmlns:p14="http://schemas.microsoft.com/office/powerpoint/2010/main" val="623060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 txBox="1">
            <a:spLocks noChangeArrowheads="1"/>
          </p:cNvSpPr>
          <p:nvPr/>
        </p:nvSpPr>
        <p:spPr bwMode="auto">
          <a:xfrm>
            <a:off x="457200" y="-228600"/>
            <a:ext cx="9448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4000" b="1" dirty="0">
                <a:solidFill>
                  <a:srgbClr val="184B81"/>
                </a:solidFill>
                <a:latin typeface="Arial" charset="0"/>
              </a:rPr>
              <a:t>Thermal dark matter </a:t>
            </a:r>
          </a:p>
        </p:txBody>
      </p:sp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389273" y="670601"/>
            <a:ext cx="9516727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r>
              <a:rPr lang="en-US" sz="2800" dirty="0">
                <a:solidFill>
                  <a:srgbClr val="184B81"/>
                </a:solidFill>
              </a:rPr>
              <a:t> </a:t>
            </a:r>
            <a:r>
              <a:rPr lang="en-US" sz="2800" dirty="0">
                <a:solidFill>
                  <a:schemeClr val="accent2"/>
                </a:solidFill>
              </a:rPr>
              <a:t>Assume that in the early Universe dark matter is in equilibrium with the SM matter. At some temperature the dark matter decouples </a:t>
            </a:r>
            <a:endParaRPr lang="en-US" sz="2800" dirty="0"/>
          </a:p>
          <a:p>
            <a:pPr algn="l">
              <a:buFont typeface="Arial" charset="0"/>
              <a:buChar char="•"/>
            </a:pPr>
            <a:r>
              <a:rPr lang="en-US" sz="2800" dirty="0"/>
              <a:t> </a:t>
            </a:r>
            <a:r>
              <a:rPr lang="en-US" sz="2800" dirty="0">
                <a:solidFill>
                  <a:schemeClr val="accent2"/>
                </a:solidFill>
              </a:rPr>
              <a:t>DM density today tells us about the annihilation cross-section. Correct DM density corresponds to               &lt;</a:t>
            </a:r>
            <a:r>
              <a:rPr lang="en-US" sz="2800" dirty="0" err="1">
                <a:solidFill>
                  <a:schemeClr val="accent2"/>
                </a:solidFill>
              </a:rPr>
              <a:t>σ</a:t>
            </a:r>
            <a:r>
              <a:rPr lang="en-US" sz="2800" baseline="-25000" dirty="0" err="1">
                <a:solidFill>
                  <a:schemeClr val="accent2"/>
                </a:solidFill>
              </a:rPr>
              <a:t>an</a:t>
            </a:r>
            <a:r>
              <a:rPr lang="en-US" sz="2800" dirty="0" err="1">
                <a:solidFill>
                  <a:schemeClr val="accent2"/>
                </a:solidFill>
              </a:rPr>
              <a:t>v</a:t>
            </a:r>
            <a:r>
              <a:rPr lang="en-US" sz="2800" dirty="0">
                <a:solidFill>
                  <a:schemeClr val="accent2"/>
                </a:solidFill>
              </a:rPr>
              <a:t>&gt; ∼ O(1) </a:t>
            </a:r>
            <a:r>
              <a:rPr lang="en-US" sz="2800" dirty="0" err="1">
                <a:solidFill>
                  <a:schemeClr val="accent2"/>
                </a:solidFill>
              </a:rPr>
              <a:t>pbn</a:t>
            </a:r>
            <a:endParaRPr lang="en-US" sz="2800" dirty="0">
              <a:solidFill>
                <a:schemeClr val="accent2"/>
              </a:solidFill>
            </a:endParaRPr>
          </a:p>
          <a:p>
            <a:pPr algn="l">
              <a:buFont typeface="Arial" charset="0"/>
              <a:buChar char="•"/>
            </a:pPr>
            <a:r>
              <a:rPr lang="en-US" sz="2800" dirty="0">
                <a:solidFill>
                  <a:schemeClr val="accent2"/>
                </a:solidFill>
              </a:rPr>
              <a:t> Most popular models of light (sub-GeV) dark matter </a:t>
            </a:r>
            <a:r>
              <a:rPr lang="en-US" sz="2800" dirty="0" err="1">
                <a:solidFill>
                  <a:schemeClr val="accent2"/>
                </a:solidFill>
              </a:rPr>
              <a:t>χ</a:t>
            </a:r>
            <a:r>
              <a:rPr lang="en-US" sz="2800" dirty="0">
                <a:solidFill>
                  <a:schemeClr val="accent2"/>
                </a:solidFill>
              </a:rPr>
              <a:t>:</a:t>
            </a:r>
            <a:endParaRPr lang="en-US" sz="2800" dirty="0"/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4401" y="3962401"/>
            <a:ext cx="81534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r>
              <a:rPr lang="en-US" sz="2800" dirty="0"/>
              <a:t> Scalar dark matter</a:t>
            </a:r>
          </a:p>
          <a:p>
            <a:pPr algn="l">
              <a:buFont typeface="Arial" charset="0"/>
              <a:buChar char="•"/>
            </a:pPr>
            <a:r>
              <a:rPr lang="en-US" sz="2800" dirty="0"/>
              <a:t> </a:t>
            </a:r>
            <a:r>
              <a:rPr lang="en-US" sz="2800" dirty="0" err="1"/>
              <a:t>Majorana</a:t>
            </a:r>
            <a:r>
              <a:rPr lang="en-US" sz="2800" dirty="0"/>
              <a:t> dark matter</a:t>
            </a:r>
          </a:p>
          <a:p>
            <a:pPr algn="l">
              <a:buFont typeface="Arial" charset="0"/>
              <a:buChar char="•"/>
            </a:pPr>
            <a:r>
              <a:rPr lang="en-US" sz="2800" dirty="0"/>
              <a:t> Pseudo Dirac dark matter</a:t>
            </a: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9238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5" name="Picture 4" descr="diagr_eta-in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956" y="2369633"/>
            <a:ext cx="2285999" cy="17193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36451" y="100809"/>
            <a:ext cx="436850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900" dirty="0">
                <a:solidFill>
                  <a:srgbClr val="FF0000"/>
                </a:solidFill>
                <a:latin typeface="Times New Roman"/>
                <a:cs typeface="Times New Roman"/>
              </a:rPr>
              <a:t>NA64h:</a:t>
            </a:r>
            <a:r>
              <a:rPr lang="en-US" sz="2900" dirty="0">
                <a:solidFill>
                  <a:srgbClr val="25269B"/>
                </a:solidFill>
                <a:latin typeface="Times New Roman"/>
                <a:cs typeface="Times New Roman"/>
              </a:rPr>
              <a:t> New setup in 2025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59441" y="1431122"/>
            <a:ext cx="2498062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1" dirty="0">
                <a:solidFill>
                  <a:srgbClr val="000090"/>
                </a:solidFill>
                <a:latin typeface="Symbol" charset="2"/>
                <a:cs typeface="Symbol" charset="2"/>
              </a:rPr>
              <a:t>h, h’, </a:t>
            </a:r>
            <a:r>
              <a:rPr lang="en-US" sz="1800" b="1" dirty="0">
                <a:solidFill>
                  <a:srgbClr val="000090"/>
                </a:solidFill>
                <a:latin typeface="Times New Roman"/>
                <a:cs typeface="Times New Roman"/>
              </a:rPr>
              <a:t>K0 </a:t>
            </a:r>
            <a:r>
              <a:rPr lang="mr-IN" sz="1800" b="1" dirty="0">
                <a:solidFill>
                  <a:srgbClr val="000090"/>
                </a:solidFill>
                <a:latin typeface="Times New Roman"/>
                <a:cs typeface="Times New Roman"/>
              </a:rPr>
              <a:t>–</a:t>
            </a:r>
            <a:r>
              <a:rPr lang="en-US" sz="1800" b="1" dirty="0">
                <a:solidFill>
                  <a:srgbClr val="000090"/>
                </a:solidFill>
                <a:latin typeface="Times New Roman"/>
                <a:cs typeface="Times New Roman"/>
              </a:rPr>
              <a:t> production: </a:t>
            </a:r>
          </a:p>
          <a:p>
            <a:pPr>
              <a:spcAft>
                <a:spcPts val="600"/>
              </a:spcAft>
            </a:pPr>
            <a:r>
              <a:rPr lang="en-US" sz="1800" b="1" dirty="0">
                <a:solidFill>
                  <a:srgbClr val="000090"/>
                </a:solidFill>
                <a:latin typeface="Symbol" charset="2"/>
                <a:cs typeface="Symbol" charset="2"/>
              </a:rPr>
              <a:t>p</a:t>
            </a:r>
            <a:r>
              <a:rPr lang="en-US" sz="1800" b="1" dirty="0">
                <a:solidFill>
                  <a:srgbClr val="000090"/>
                </a:solidFill>
                <a:latin typeface="Times New Roman"/>
                <a:cs typeface="Times New Roman"/>
              </a:rPr>
              <a:t>(K) Z</a:t>
            </a:r>
            <a:r>
              <a:rPr lang="en-US" sz="1800" b="1" dirty="0">
                <a:solidFill>
                  <a:srgbClr val="000090"/>
                </a:solidFill>
              </a:rPr>
              <a:t>-&gt;</a:t>
            </a:r>
            <a:r>
              <a:rPr lang="en-US" sz="1800" b="1" dirty="0">
                <a:solidFill>
                  <a:srgbClr val="000090"/>
                </a:solidFill>
                <a:latin typeface="Symbol" charset="2"/>
                <a:cs typeface="Symbol" charset="2"/>
              </a:rPr>
              <a:t>h</a:t>
            </a:r>
            <a:r>
              <a:rPr lang="en-US" sz="1800" b="1" dirty="0">
                <a:solidFill>
                  <a:srgbClr val="000090"/>
                </a:solidFill>
                <a:latin typeface="Times New Roman"/>
                <a:cs typeface="Times New Roman"/>
              </a:rPr>
              <a:t>(K</a:t>
            </a:r>
            <a:r>
              <a:rPr lang="en-US" sz="1800" b="1" baseline="30000" dirty="0">
                <a:solidFill>
                  <a:srgbClr val="000090"/>
                </a:solidFill>
                <a:latin typeface="Times New Roman"/>
                <a:cs typeface="Times New Roman"/>
              </a:rPr>
              <a:t>0</a:t>
            </a:r>
            <a:r>
              <a:rPr lang="en-US" sz="1800" b="1" dirty="0">
                <a:solidFill>
                  <a:srgbClr val="000090"/>
                </a:solidFill>
                <a:latin typeface="Times New Roman"/>
                <a:cs typeface="Times New Roman"/>
              </a:rPr>
              <a:t>) (Z-1)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84983" y="533401"/>
            <a:ext cx="4882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Times New Roman"/>
                <a:cs typeface="Times New Roman"/>
              </a:rPr>
              <a:t>(e.g.: </a:t>
            </a:r>
            <a:r>
              <a:rPr lang="en-US" sz="2400" dirty="0">
                <a:latin typeface="Symbol" charset="2"/>
                <a:cs typeface="Symbol" charset="2"/>
              </a:rPr>
              <a:t>p</a:t>
            </a:r>
            <a:r>
              <a:rPr lang="en-US" sz="2400" baseline="30000" dirty="0">
                <a:latin typeface="Symbol" charset="2"/>
                <a:cs typeface="Symbol" charset="2"/>
              </a:rPr>
              <a:t>0</a:t>
            </a:r>
            <a:r>
              <a:rPr lang="en-US" sz="2400" dirty="0">
                <a:latin typeface="Symbol" charset="2"/>
                <a:cs typeface="Symbol" charset="2"/>
              </a:rPr>
              <a:t>, h, h’, </a:t>
            </a:r>
            <a:r>
              <a:rPr lang="en-US" sz="2400" dirty="0">
                <a:latin typeface="Times New Roman"/>
                <a:cs typeface="Times New Roman"/>
              </a:rPr>
              <a:t>K</a:t>
            </a:r>
            <a:r>
              <a:rPr lang="en-US" sz="2400" baseline="30000" dirty="0">
                <a:latin typeface="Times New Roman"/>
                <a:cs typeface="Times New Roman"/>
              </a:rPr>
              <a:t>0</a:t>
            </a:r>
            <a:r>
              <a:rPr lang="en-US" sz="2400" baseline="-25000" dirty="0">
                <a:latin typeface="Times New Roman"/>
                <a:cs typeface="Times New Roman"/>
              </a:rPr>
              <a:t>S,L</a:t>
            </a:r>
            <a:r>
              <a:rPr lang="en-US" sz="2400" dirty="0">
                <a:latin typeface="Times New Roman"/>
                <a:cs typeface="Times New Roman"/>
              </a:rPr>
              <a:t>,..</a:t>
            </a:r>
            <a:r>
              <a:rPr lang="en-US" sz="1800" dirty="0">
                <a:latin typeface="Times New Roman"/>
                <a:cs typeface="Times New Roman"/>
                <a:sym typeface="Wingdings"/>
              </a:rPr>
              <a:t></a:t>
            </a:r>
            <a:r>
              <a:rPr lang="en-US" sz="3600" dirty="0">
                <a:latin typeface="Times New Roman"/>
                <a:cs typeface="Times New Roman"/>
                <a:sym typeface="Wingdings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inv</a:t>
            </a:r>
            <a:r>
              <a:rPr lang="en-US" sz="2400" dirty="0">
                <a:latin typeface="Times New Roman"/>
                <a:cs typeface="Times New Roman"/>
              </a:rPr>
              <a:t> decays)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8497" y="1115880"/>
            <a:ext cx="2453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Run at H4 at 50 GeV </a:t>
            </a:r>
          </a:p>
        </p:txBody>
      </p:sp>
      <p:pic>
        <p:nvPicPr>
          <p:cNvPr id="7" name="Picture 6" descr="A diagram of a machine&#10;&#10;Description automatically generated with medium confidence">
            <a:extLst>
              <a:ext uri="{FF2B5EF4-FFF2-40B4-BE49-F238E27FC236}">
                <a16:creationId xmlns:a16="http://schemas.microsoft.com/office/drawing/2014/main" id="{BAE29180-829D-0749-77E5-097729217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77" y="1568653"/>
            <a:ext cx="6243128" cy="43985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F99C0B-BBF8-1B7F-67F5-DDDBF6059C6F}"/>
              </a:ext>
            </a:extLst>
          </p:cNvPr>
          <p:cNvSpPr txBox="1"/>
          <p:nvPr/>
        </p:nvSpPr>
        <p:spPr>
          <a:xfrm>
            <a:off x="6458894" y="4125904"/>
            <a:ext cx="2662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00B050"/>
                </a:solidFill>
              </a:rPr>
              <a:t>Cerencov counters ID</a:t>
            </a:r>
          </a:p>
          <a:p>
            <a:r>
              <a:rPr lang="en-FR" dirty="0">
                <a:solidFill>
                  <a:srgbClr val="FF0000"/>
                </a:solidFill>
              </a:rPr>
              <a:t>Preliminary:</a:t>
            </a:r>
          </a:p>
          <a:p>
            <a:r>
              <a:rPr lang="en-FR" dirty="0"/>
              <a:t>First result on K</a:t>
            </a:r>
            <a:r>
              <a:rPr lang="en-FR" baseline="30000" dirty="0"/>
              <a:t>0</a:t>
            </a:r>
            <a:r>
              <a:rPr lang="ru-RU" dirty="0"/>
              <a:t>?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6658403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1155700" y="-152400"/>
            <a:ext cx="8750300" cy="1052736"/>
          </a:xfrm>
        </p:spPr>
        <p:txBody>
          <a:bodyPr>
            <a:normAutofit/>
          </a:bodyPr>
          <a:lstStyle/>
          <a:p>
            <a:r>
              <a:rPr lang="en-GB" sz="3200" dirty="0"/>
              <a:t>Summary</a:t>
            </a:r>
            <a:endParaRPr lang="en-US" sz="3200" dirty="0"/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9601200" cy="510540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The NA64 experiment produced several important results in the search for light Dark Matter (LDM,  sub-GeV mass range) coupled universally to leptons and quarks. With the milestone statistics of ~10</a:t>
            </a:r>
            <a:r>
              <a:rPr lang="en-US" sz="2400" baseline="30000" dirty="0">
                <a:solidFill>
                  <a:srgbClr val="000090"/>
                </a:solidFill>
              </a:rPr>
              <a:t>12</a:t>
            </a:r>
            <a:r>
              <a:rPr lang="en-US" sz="2400" dirty="0">
                <a:solidFill>
                  <a:srgbClr val="000090"/>
                </a:solidFill>
              </a:rPr>
              <a:t> EOT it provides the world-leading constraints on the benchmark LDM models</a:t>
            </a:r>
          </a:p>
          <a:p>
            <a:r>
              <a:rPr lang="en-US" sz="2400" dirty="0">
                <a:solidFill>
                  <a:srgbClr val="000090"/>
                </a:solidFill>
              </a:rPr>
              <a:t>The plan is to significantly increase the sensitivity and maximally cover the regions of predictive </a:t>
            </a:r>
            <a:r>
              <a:rPr lang="en-US" sz="2400" dirty="0">
                <a:solidFill>
                  <a:srgbClr val="FF0000"/>
                </a:solidFill>
              </a:rPr>
              <a:t>thermal Dark Matter</a:t>
            </a:r>
            <a:r>
              <a:rPr lang="en-US" sz="2400" dirty="0">
                <a:solidFill>
                  <a:srgbClr val="000090"/>
                </a:solidFill>
              </a:rPr>
              <a:t> models</a:t>
            </a:r>
          </a:p>
          <a:p>
            <a:r>
              <a:rPr lang="en-US" sz="2400" dirty="0">
                <a:solidFill>
                  <a:srgbClr val="000090"/>
                </a:solidFill>
              </a:rPr>
              <a:t>One of the possibilities to improve sensitivity is to use </a:t>
            </a:r>
            <a:r>
              <a:rPr lang="en-US" sz="2400" dirty="0">
                <a:solidFill>
                  <a:srgbClr val="FF0000"/>
                </a:solidFill>
              </a:rPr>
              <a:t>positron beam </a:t>
            </a:r>
            <a:r>
              <a:rPr lang="en-US" sz="2400" dirty="0">
                <a:solidFill>
                  <a:srgbClr val="000090"/>
                </a:solidFill>
              </a:rPr>
              <a:t>(POKER project)</a:t>
            </a:r>
          </a:p>
          <a:p>
            <a:r>
              <a:rPr lang="en-US" sz="2400" dirty="0">
                <a:solidFill>
                  <a:srgbClr val="000090"/>
                </a:solidFill>
              </a:rPr>
              <a:t>The </a:t>
            </a:r>
            <a:r>
              <a:rPr lang="en-US" sz="2400" dirty="0">
                <a:solidFill>
                  <a:srgbClr val="FF0000"/>
                </a:solidFill>
              </a:rPr>
              <a:t>NA64μ</a:t>
            </a:r>
            <a:r>
              <a:rPr lang="en-US" sz="2400" dirty="0">
                <a:solidFill>
                  <a:srgbClr val="000090"/>
                </a:solidFill>
              </a:rPr>
              <a:t> experiment started in 2021. The purpose is to obtain more direct answer to the question about the </a:t>
            </a:r>
            <a:r>
              <a:rPr lang="en-US" sz="2800" dirty="0">
                <a:solidFill>
                  <a:srgbClr val="000090"/>
                </a:solidFill>
              </a:rPr>
              <a:t>(g-2)</a:t>
            </a:r>
            <a:r>
              <a:rPr lang="en-US" sz="2800" baseline="-25000" dirty="0">
                <a:solidFill>
                  <a:srgbClr val="000090"/>
                </a:solidFill>
              </a:rPr>
              <a:t>μ</a:t>
            </a:r>
            <a:r>
              <a:rPr lang="en-US" sz="2595" baseline="-25000" dirty="0">
                <a:solidFill>
                  <a:srgbClr val="000090"/>
                </a:solidFill>
              </a:rPr>
              <a:t> </a:t>
            </a:r>
            <a:r>
              <a:rPr lang="en-US" sz="2595" dirty="0">
                <a:solidFill>
                  <a:srgbClr val="000090"/>
                </a:solidFill>
              </a:rPr>
              <a:t>explanation by Dark Matter and to improve sensitivity to A’ for the masses &gt; 100 MeV (complementarity)</a:t>
            </a:r>
          </a:p>
          <a:p>
            <a:r>
              <a:rPr lang="en-US" sz="2595" dirty="0">
                <a:solidFill>
                  <a:srgbClr val="000090"/>
                </a:solidFill>
              </a:rPr>
              <a:t>The searches for </a:t>
            </a:r>
            <a:r>
              <a:rPr lang="en-US" sz="2595" dirty="0">
                <a:solidFill>
                  <a:srgbClr val="FF0000"/>
                </a:solidFill>
              </a:rPr>
              <a:t>X(17) </a:t>
            </a:r>
            <a:r>
              <a:rPr lang="en-US" sz="2595" dirty="0">
                <a:solidFill>
                  <a:srgbClr val="000090"/>
                </a:solidFill>
              </a:rPr>
              <a:t>particle that could explain </a:t>
            </a:r>
            <a:r>
              <a:rPr lang="en-US" sz="2595" dirty="0">
                <a:solidFill>
                  <a:srgbClr val="FF0000"/>
                </a:solidFill>
              </a:rPr>
              <a:t>ATOMKI anomaly</a:t>
            </a:r>
            <a:r>
              <a:rPr lang="en-US" sz="2595" dirty="0">
                <a:solidFill>
                  <a:srgbClr val="000090"/>
                </a:solidFill>
              </a:rPr>
              <a:t> : work on new projects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NA64h</a:t>
            </a:r>
            <a:r>
              <a:rPr lang="en-US" sz="2400" dirty="0">
                <a:solidFill>
                  <a:srgbClr val="000090"/>
                </a:solidFill>
              </a:rPr>
              <a:t>: the proof-of-concept in 2022, continued in 2025.</a:t>
            </a:r>
          </a:p>
          <a:p>
            <a:r>
              <a:rPr lang="en-US" sz="2400" dirty="0">
                <a:solidFill>
                  <a:srgbClr val="000090"/>
                </a:solidFill>
              </a:rPr>
              <a:t>Two test runs at the PS beam are performed: possibility to work during LS3</a:t>
            </a:r>
          </a:p>
          <a:p>
            <a:r>
              <a:rPr lang="en-US" sz="2400" dirty="0">
                <a:solidFill>
                  <a:srgbClr val="000090"/>
                </a:solidFill>
              </a:rPr>
              <a:t>Other planned searches are </a:t>
            </a:r>
            <a:r>
              <a:rPr lang="en-US" sz="2400" dirty="0">
                <a:solidFill>
                  <a:srgbClr val="FF0000"/>
                </a:solidFill>
              </a:rPr>
              <a:t>μ - </a:t>
            </a:r>
            <a:r>
              <a:rPr lang="en-US" sz="2400" dirty="0" err="1">
                <a:solidFill>
                  <a:srgbClr val="FF0000"/>
                </a:solidFill>
              </a:rPr>
              <a:t>τ</a:t>
            </a:r>
            <a:r>
              <a:rPr lang="en-US" sz="2400" dirty="0">
                <a:solidFill>
                  <a:srgbClr val="FF0000"/>
                </a:solidFill>
              </a:rPr>
              <a:t> conversion,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LFV DM production, K0 oscillations </a:t>
            </a:r>
            <a:r>
              <a:rPr lang="en-US" sz="2400">
                <a:solidFill>
                  <a:srgbClr val="FF0000"/>
                </a:solidFill>
              </a:rPr>
              <a:t>to DM </a:t>
            </a:r>
            <a:r>
              <a:rPr lang="en-US" sz="2400">
                <a:solidFill>
                  <a:srgbClr val="000090"/>
                </a:solidFill>
              </a:rPr>
              <a:t>etc</a:t>
            </a:r>
            <a:r>
              <a:rPr lang="en-US" sz="2400" dirty="0">
                <a:solidFill>
                  <a:srgbClr val="000090"/>
                </a:solidFill>
              </a:rPr>
              <a:t>. </a:t>
            </a:r>
            <a:endParaRPr lang="en-US" sz="2595" dirty="0"/>
          </a:p>
          <a:p>
            <a:endParaRPr lang="en-US" sz="2595" dirty="0"/>
          </a:p>
          <a:p>
            <a:endParaRPr lang="en-US" sz="2595" dirty="0"/>
          </a:p>
        </p:txBody>
      </p:sp>
    </p:spTree>
    <p:extLst>
      <p:ext uri="{BB962C8B-B14F-4D97-AF65-F5344CB8AC3E}">
        <p14:creationId xmlns:p14="http://schemas.microsoft.com/office/powerpoint/2010/main" val="23723974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Rectangle 13"/>
          <p:cNvSpPr>
            <a:spLocks noChangeArrowheads="1"/>
          </p:cNvSpPr>
          <p:nvPr/>
        </p:nvSpPr>
        <p:spPr bwMode="auto">
          <a:xfrm>
            <a:off x="1238250" y="152401"/>
            <a:ext cx="7759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en-US" sz="3600" b="1" dirty="0">
                <a:solidFill>
                  <a:srgbClr val="000090"/>
                </a:solidFill>
                <a:latin typeface="Geneva" charset="0"/>
                <a:cs typeface="Geneva" charset="0"/>
              </a:rPr>
              <a:t>Backup slides</a:t>
            </a:r>
            <a:endParaRPr lang="en-US" sz="3600" b="1" baseline="-25000" dirty="0">
              <a:solidFill>
                <a:srgbClr val="000090"/>
              </a:solidFill>
              <a:cs typeface="Genev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05200" y="2362200"/>
            <a:ext cx="24944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8970345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1155700" y="-152400"/>
            <a:ext cx="8750300" cy="1052736"/>
          </a:xfrm>
        </p:spPr>
        <p:txBody>
          <a:bodyPr>
            <a:normAutofit/>
          </a:bodyPr>
          <a:lstStyle/>
          <a:p>
            <a:r>
              <a:rPr lang="en-GB" sz="3200" dirty="0" err="1"/>
              <a:t>Dimuon</a:t>
            </a:r>
            <a:r>
              <a:rPr lang="en-GB" sz="3200" dirty="0"/>
              <a:t> production as a reference process</a:t>
            </a:r>
            <a:endParaRPr lang="en-US" sz="3200" dirty="0"/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7010400" cy="32766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There is an excellent reference process: </a:t>
            </a:r>
            <a:r>
              <a:rPr lang="en-US" sz="2400" dirty="0">
                <a:solidFill>
                  <a:srgbClr val="FF0000"/>
                </a:solidFill>
              </a:rPr>
              <a:t>gamma to </a:t>
            </a:r>
            <a:r>
              <a:rPr lang="en-US" sz="2400" dirty="0" err="1">
                <a:solidFill>
                  <a:srgbClr val="FF0000"/>
                </a:solidFill>
              </a:rPr>
              <a:t>muons</a:t>
            </a:r>
            <a:r>
              <a:rPr lang="en-US" sz="2400" dirty="0">
                <a:solidFill>
                  <a:srgbClr val="FF0000"/>
                </a:solidFill>
              </a:rPr>
              <a:t> conversion. </a:t>
            </a:r>
            <a:r>
              <a:rPr lang="en-US" sz="2400" dirty="0">
                <a:solidFill>
                  <a:srgbClr val="000090"/>
                </a:solidFill>
              </a:rPr>
              <a:t>It is rather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90"/>
                </a:solidFill>
              </a:rPr>
              <a:t>    rare and has many similarities with our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90"/>
                </a:solidFill>
              </a:rPr>
              <a:t>    signal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  <a:p>
            <a:r>
              <a:rPr lang="en-US" sz="2400" dirty="0">
                <a:solidFill>
                  <a:srgbClr val="000090"/>
                </a:solidFill>
              </a:rPr>
              <a:t>Millions of dimuon pairs with both muons reaching all HCAL modules are registered in NA64</a:t>
            </a:r>
          </a:p>
          <a:p>
            <a:pPr marL="0" indent="0">
              <a:buNone/>
            </a:pPr>
            <a:endParaRPr lang="en-US" sz="2595" dirty="0">
              <a:solidFill>
                <a:srgbClr val="000090"/>
              </a:solidFill>
            </a:endParaRPr>
          </a:p>
          <a:p>
            <a:endParaRPr lang="en-US" sz="2595" dirty="0"/>
          </a:p>
          <a:p>
            <a:endParaRPr lang="en-US" sz="2595" dirty="0"/>
          </a:p>
          <a:p>
            <a:endParaRPr lang="en-US" sz="2595" dirty="0"/>
          </a:p>
        </p:txBody>
      </p:sp>
      <p:pic>
        <p:nvPicPr>
          <p:cNvPr id="2" name="Picture 1" descr="Dimu2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893" y="1143000"/>
            <a:ext cx="3075781" cy="1905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52400" y="3581400"/>
            <a:ext cx="9753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184B81"/>
                </a:solidFill>
                <a:latin typeface="Arial"/>
                <a:ea typeface="ＭＳ Ｐゴシック" pitchFamily="-107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184B81"/>
                </a:solidFill>
                <a:latin typeface="Arial"/>
                <a:ea typeface="ＭＳ Ｐゴシック" pitchFamily="-107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184B81"/>
                </a:solidFill>
                <a:latin typeface="Arial"/>
                <a:ea typeface="ＭＳ Ｐゴシック" pitchFamily="-107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84B81"/>
                </a:solidFill>
                <a:latin typeface="Arial"/>
                <a:ea typeface="ＭＳ Ｐゴシック" pitchFamily="-107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84B81"/>
                </a:solidFill>
                <a:latin typeface="Arial"/>
                <a:ea typeface="ＭＳ Ｐゴシック" pitchFamily="-107" charset="-128"/>
                <a:cs typeface="Arial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>
              <a:buNone/>
            </a:pPr>
            <a:endParaRPr lang="en-US" sz="2800" dirty="0">
              <a:solidFill>
                <a:srgbClr val="000090"/>
              </a:solidFill>
            </a:endParaRPr>
          </a:p>
          <a:p>
            <a:r>
              <a:rPr lang="en-US" sz="2400" dirty="0">
                <a:solidFill>
                  <a:srgbClr val="000090"/>
                </a:solidFill>
              </a:rPr>
              <a:t>The process is available in GEANT4, off by default</a:t>
            </a:r>
          </a:p>
          <a:p>
            <a:r>
              <a:rPr lang="en-US" sz="2400" dirty="0">
                <a:solidFill>
                  <a:srgbClr val="000090"/>
                </a:solidFill>
              </a:rPr>
              <a:t>We bias the cross section in GEANT4 by a factor of 200 in order to have good statistics with reasonable CPU time.</a:t>
            </a:r>
          </a:p>
          <a:p>
            <a:r>
              <a:rPr lang="en-US" sz="2400" dirty="0">
                <a:solidFill>
                  <a:srgbClr val="000090"/>
                </a:solidFill>
              </a:rPr>
              <a:t>Reasonable agreement DATA - MC </a:t>
            </a:r>
          </a:p>
          <a:p>
            <a:endParaRPr lang="en-US" sz="2595" dirty="0"/>
          </a:p>
          <a:p>
            <a:endParaRPr lang="en-US" sz="2595" dirty="0"/>
          </a:p>
          <a:p>
            <a:endParaRPr lang="en-US" sz="2595" dirty="0"/>
          </a:p>
        </p:txBody>
      </p:sp>
    </p:spTree>
    <p:extLst>
      <p:ext uri="{BB962C8B-B14F-4D97-AF65-F5344CB8AC3E}">
        <p14:creationId xmlns:p14="http://schemas.microsoft.com/office/powerpoint/2010/main" val="1585142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990600" y="-152400"/>
            <a:ext cx="8750300" cy="1052736"/>
          </a:xfrm>
        </p:spPr>
        <p:txBody>
          <a:bodyPr>
            <a:normAutofit/>
          </a:bodyPr>
          <a:lstStyle/>
          <a:p>
            <a:r>
              <a:rPr lang="en-GB" sz="3200" dirty="0" err="1"/>
              <a:t>Dimuon</a:t>
            </a:r>
            <a:r>
              <a:rPr lang="en-GB" sz="3200" dirty="0"/>
              <a:t> reconstruction</a:t>
            </a:r>
            <a:endParaRPr lang="en-US" sz="3200" dirty="0"/>
          </a:p>
        </p:txBody>
      </p:sp>
      <p:pic>
        <p:nvPicPr>
          <p:cNvPr id="3" name="Picture 2" descr="invis_dimu23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990600"/>
            <a:ext cx="4879186" cy="3124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4580" y="4267200"/>
            <a:ext cx="43813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Dimuons</a:t>
            </a:r>
            <a:r>
              <a:rPr lang="en-US" dirty="0"/>
              <a:t> selection: E</a:t>
            </a:r>
            <a:r>
              <a:rPr lang="en-US" baseline="-25000" dirty="0"/>
              <a:t>ECAL</a:t>
            </a:r>
            <a:r>
              <a:rPr lang="en-US" dirty="0"/>
              <a:t> &lt; 60 </a:t>
            </a:r>
            <a:r>
              <a:rPr lang="en-US" dirty="0" err="1"/>
              <a:t>GeV</a:t>
            </a:r>
            <a:endParaRPr lang="en-US" dirty="0"/>
          </a:p>
          <a:p>
            <a:r>
              <a:rPr lang="en-US" dirty="0"/>
              <a:t>                                     3 &lt; E</a:t>
            </a:r>
            <a:r>
              <a:rPr lang="en-US" baseline="-25000" dirty="0"/>
              <a:t>HCAL1</a:t>
            </a:r>
            <a:r>
              <a:rPr lang="en-US" dirty="0"/>
              <a:t> &lt; 7</a:t>
            </a:r>
          </a:p>
          <a:p>
            <a:r>
              <a:rPr lang="en-US" dirty="0"/>
              <a:t>                                     3 &lt; E</a:t>
            </a:r>
            <a:r>
              <a:rPr lang="en-US" baseline="-25000" dirty="0"/>
              <a:t>HCAL2</a:t>
            </a:r>
            <a:r>
              <a:rPr lang="en-US" dirty="0"/>
              <a:t> &lt; 7</a:t>
            </a:r>
          </a:p>
        </p:txBody>
      </p:sp>
    </p:spTree>
    <p:extLst>
      <p:ext uri="{BB962C8B-B14F-4D97-AF65-F5344CB8AC3E}">
        <p14:creationId xmlns:p14="http://schemas.microsoft.com/office/powerpoint/2010/main" val="24481520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 txBox="1">
            <a:spLocks noChangeArrowheads="1"/>
          </p:cNvSpPr>
          <p:nvPr/>
        </p:nvSpPr>
        <p:spPr bwMode="auto">
          <a:xfrm>
            <a:off x="457200" y="-228600"/>
            <a:ext cx="9448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de-CH" sz="4000" dirty="0">
                <a:solidFill>
                  <a:srgbClr val="000090"/>
                </a:solidFill>
                <a:latin typeface="Geneva" charset="0"/>
                <a:cs typeface="Geneva" charset="0"/>
              </a:rPr>
              <a:t>ALP </a:t>
            </a:r>
            <a:r>
              <a:rPr lang="de-CH" sz="4000" dirty="0" err="1">
                <a:solidFill>
                  <a:srgbClr val="000090"/>
                </a:solidFill>
                <a:latin typeface="Geneva" charset="0"/>
                <a:cs typeface="Geneva" charset="0"/>
              </a:rPr>
              <a:t>search</a:t>
            </a:r>
            <a:r>
              <a:rPr lang="de-CH" sz="4000" dirty="0">
                <a:solidFill>
                  <a:srgbClr val="000090"/>
                </a:solidFill>
                <a:latin typeface="Geneva" charset="0"/>
                <a:cs typeface="Geneva" charset="0"/>
              </a:rPr>
              <a:t> </a:t>
            </a:r>
            <a:r>
              <a:rPr lang="de-CH" sz="4000" dirty="0" err="1">
                <a:solidFill>
                  <a:srgbClr val="000090"/>
                </a:solidFill>
                <a:latin typeface="Geneva" charset="0"/>
                <a:cs typeface="Geneva" charset="0"/>
              </a:rPr>
              <a:t>strategy</a:t>
            </a:r>
            <a:r>
              <a:rPr lang="en-US" sz="4000" b="1" dirty="0">
                <a:solidFill>
                  <a:srgbClr val="000090"/>
                </a:solidFill>
                <a:latin typeface="Arial" charset="0"/>
              </a:rPr>
              <a:t> </a:t>
            </a:r>
          </a:p>
        </p:txBody>
      </p:sp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397933" y="685800"/>
            <a:ext cx="9508067" cy="479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r>
              <a:rPr lang="en-US" sz="2800" dirty="0">
                <a:solidFill>
                  <a:srgbClr val="184B81"/>
                </a:solidFill>
              </a:rPr>
              <a:t> </a:t>
            </a:r>
            <a:r>
              <a:rPr lang="en-US" sz="2800" dirty="0">
                <a:solidFill>
                  <a:srgbClr val="000090"/>
                </a:solidFill>
              </a:rPr>
              <a:t>In addition to invisible decays beyond the detector (missing energy signature) look for decays in </a:t>
            </a:r>
            <a:r>
              <a:rPr lang="en-US" sz="2800" dirty="0">
                <a:solidFill>
                  <a:srgbClr val="FF0000"/>
                </a:solidFill>
              </a:rPr>
              <a:t>HCAL2, HCAL3 </a:t>
            </a:r>
            <a:r>
              <a:rPr lang="en-US" sz="2800" dirty="0">
                <a:solidFill>
                  <a:srgbClr val="000090"/>
                </a:solidFill>
              </a:rPr>
              <a:t>with </a:t>
            </a:r>
            <a:r>
              <a:rPr lang="en-US" sz="2800" dirty="0"/>
              <a:t>HCAL1</a:t>
            </a:r>
            <a:r>
              <a:rPr lang="en-US" sz="2800" dirty="0">
                <a:solidFill>
                  <a:srgbClr val="000090"/>
                </a:solidFill>
              </a:rPr>
              <a:t> as a veto</a:t>
            </a:r>
          </a:p>
          <a:p>
            <a:pPr algn="l">
              <a:buFont typeface="Arial" charset="0"/>
              <a:buChar char="•"/>
            </a:pPr>
            <a:r>
              <a:rPr lang="en-US" sz="2800" dirty="0">
                <a:solidFill>
                  <a:srgbClr val="000090"/>
                </a:solidFill>
              </a:rPr>
              <a:t> Allows softer cuts on energy deposition in ECAL</a:t>
            </a:r>
          </a:p>
          <a:p>
            <a:pPr algn="l">
              <a:buFont typeface="Arial" charset="0"/>
              <a:buChar char="•"/>
            </a:pPr>
            <a:r>
              <a:rPr lang="en-US" sz="2800" dirty="0">
                <a:solidFill>
                  <a:srgbClr val="000090"/>
                </a:solidFill>
              </a:rPr>
              <a:t> Background: </a:t>
            </a:r>
            <a:r>
              <a:rPr lang="en-US" sz="2800" dirty="0"/>
              <a:t>punch-through neutrons and K</a:t>
            </a:r>
            <a:r>
              <a:rPr lang="en-US" sz="2800" baseline="30000" dirty="0"/>
              <a:t>0</a:t>
            </a:r>
          </a:p>
          <a:p>
            <a:pPr algn="l">
              <a:buFont typeface="Arial" charset="0"/>
              <a:buChar char="•"/>
            </a:pPr>
            <a:r>
              <a:rPr lang="en-US" sz="2800" dirty="0"/>
              <a:t> Final cut on </a:t>
            </a:r>
            <a:r>
              <a:rPr lang="en-US" sz="2800" dirty="0">
                <a:solidFill>
                  <a:srgbClr val="FF0000"/>
                </a:solidFill>
              </a:rPr>
              <a:t>R = (periphery cells)/(central cell)</a:t>
            </a:r>
            <a:r>
              <a:rPr lang="en-US" sz="2800" dirty="0"/>
              <a:t>, strong suppression of hadrons</a:t>
            </a:r>
          </a:p>
          <a:p>
            <a:pPr algn="l"/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endParaRPr lang="en-US" sz="2800" dirty="0">
              <a:solidFill>
                <a:srgbClr val="184B81"/>
              </a:solidFill>
            </a:endParaRPr>
          </a:p>
          <a:p>
            <a:pPr algn="l">
              <a:buFont typeface="Arial" charset="0"/>
              <a:buChar char="•"/>
            </a:pPr>
            <a:r>
              <a:rPr lang="en-US" sz="2800" dirty="0">
                <a:solidFill>
                  <a:srgbClr val="184B81"/>
                </a:solidFill>
              </a:rPr>
              <a:t>A</a:t>
            </a:r>
          </a:p>
          <a:p>
            <a:pPr algn="l">
              <a:buFont typeface="Arial" charset="0"/>
              <a:buChar char="•"/>
            </a:pPr>
            <a:r>
              <a:rPr lang="en-US" sz="2800" dirty="0">
                <a:solidFill>
                  <a:srgbClr val="184B81"/>
                </a:solidFill>
              </a:rPr>
              <a:t> Results</a:t>
            </a:r>
          </a:p>
          <a:p>
            <a:pPr algn="l">
              <a:buFont typeface="Arial" charset="0"/>
              <a:buChar char="•"/>
            </a:pPr>
            <a:r>
              <a:rPr lang="en-US" sz="2800" dirty="0">
                <a:solidFill>
                  <a:srgbClr val="184B81"/>
                </a:solidFill>
              </a:rPr>
              <a:t> Future plans</a:t>
            </a:r>
          </a:p>
          <a:p>
            <a:pPr algn="l">
              <a:buFont typeface="Arial" charset="0"/>
              <a:buChar char="•"/>
            </a:pPr>
            <a:r>
              <a:rPr lang="en-US" sz="2800" dirty="0">
                <a:solidFill>
                  <a:srgbClr val="184B81"/>
                </a:solidFill>
              </a:rPr>
              <a:t> Conclusion</a:t>
            </a:r>
          </a:p>
        </p:txBody>
      </p:sp>
    </p:spTree>
    <p:extLst>
      <p:ext uri="{BB962C8B-B14F-4D97-AF65-F5344CB8AC3E}">
        <p14:creationId xmlns:p14="http://schemas.microsoft.com/office/powerpoint/2010/main" val="5545611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533400" y="1600200"/>
            <a:ext cx="8750300" cy="1052736"/>
          </a:xfrm>
        </p:spPr>
        <p:txBody>
          <a:bodyPr>
            <a:normAutofit fontScale="90000"/>
          </a:bodyPr>
          <a:lstStyle/>
          <a:p>
            <a:r>
              <a:rPr lang="en-GB" sz="3200" dirty="0"/>
              <a:t>Search for new X-bosons and Dark Photons decaying to </a:t>
            </a:r>
            <a:r>
              <a:rPr lang="en-GB" sz="3200" dirty="0" err="1"/>
              <a:t>e</a:t>
            </a:r>
            <a:r>
              <a:rPr lang="en-GB" sz="3200" baseline="30000" dirty="0" err="1"/>
              <a:t>+</a:t>
            </a:r>
            <a:r>
              <a:rPr lang="en-GB" sz="3200" dirty="0" err="1"/>
              <a:t>e</a:t>
            </a:r>
            <a:r>
              <a:rPr lang="en-GB" sz="3200" baseline="30000" dirty="0"/>
              <a:t>-</a:t>
            </a:r>
            <a:endParaRPr lang="en-US" sz="3200" baseline="30000" dirty="0"/>
          </a:p>
        </p:txBody>
      </p:sp>
    </p:spTree>
    <p:extLst>
      <p:ext uri="{BB962C8B-B14F-4D97-AF65-F5344CB8AC3E}">
        <p14:creationId xmlns:p14="http://schemas.microsoft.com/office/powerpoint/2010/main" val="27157769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ATOMKI anomaly</a:t>
            </a:r>
          </a:p>
        </p:txBody>
      </p:sp>
      <p:pic>
        <p:nvPicPr>
          <p:cNvPr id="3" name="Picture 2" descr="Screen Shot 2021-06-06 at 11.18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990600"/>
            <a:ext cx="8350035" cy="528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977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1143000" y="228600"/>
            <a:ext cx="8172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100000"/>
              <a:defRPr/>
            </a:pPr>
            <a:r>
              <a:rPr lang="en-US" sz="2000" dirty="0">
                <a:latin typeface="Geneva" charset="0"/>
                <a:cs typeface="Geneva" charset="0"/>
                <a:sym typeface="Symbol" charset="0"/>
              </a:rPr>
              <a:t>Main background from  K</a:t>
            </a:r>
            <a:r>
              <a:rPr lang="en-US" sz="2000" baseline="30000" dirty="0">
                <a:latin typeface="Geneva" charset="0"/>
                <a:cs typeface="Geneva" charset="0"/>
                <a:sym typeface="Symbol" charset="0"/>
              </a:rPr>
              <a:t>0</a:t>
            </a:r>
            <a:r>
              <a:rPr lang="en-US" sz="2000" baseline="-25000" dirty="0">
                <a:latin typeface="Geneva" charset="0"/>
                <a:cs typeface="Geneva" charset="0"/>
                <a:sym typeface="Symbol" charset="0"/>
              </a:rPr>
              <a:t>S </a:t>
            </a:r>
            <a:r>
              <a:rPr lang="en-US" sz="2000" dirty="0">
                <a:latin typeface="Geneva" charset="0"/>
                <a:cs typeface="Geneva" charset="0"/>
                <a:sym typeface="Symbol" charset="0"/>
              </a:rPr>
              <a:t>-&gt;</a:t>
            </a:r>
            <a:r>
              <a:rPr lang="en-US" sz="2000" dirty="0">
                <a:latin typeface="Symbol" charset="2"/>
                <a:cs typeface="Symbol" charset="2"/>
                <a:sym typeface="Symbol" charset="0"/>
              </a:rPr>
              <a:t>p</a:t>
            </a:r>
            <a:r>
              <a:rPr lang="en-US" sz="2000" baseline="30000" dirty="0">
                <a:latin typeface="Symbol" charset="2"/>
                <a:cs typeface="Symbol" charset="2"/>
                <a:sym typeface="Symbol" charset="0"/>
              </a:rPr>
              <a:t>0</a:t>
            </a:r>
            <a:r>
              <a:rPr lang="en-US" sz="2000" dirty="0">
                <a:latin typeface="Symbol" charset="2"/>
                <a:cs typeface="Symbol" charset="2"/>
                <a:sym typeface="Symbol" charset="0"/>
              </a:rPr>
              <a:t> p</a:t>
            </a:r>
            <a:r>
              <a:rPr lang="en-US" sz="2000" baseline="30000" dirty="0">
                <a:latin typeface="Symbol" charset="2"/>
                <a:cs typeface="Symbol" charset="2"/>
                <a:sym typeface="Symbol" charset="0"/>
              </a:rPr>
              <a:t>0 </a:t>
            </a:r>
            <a:r>
              <a:rPr lang="en-US" sz="2000" dirty="0">
                <a:latin typeface="Geneva" charset="0"/>
                <a:cs typeface="Geneva" charset="0"/>
                <a:sym typeface="Symbol" charset="0"/>
              </a:rPr>
              <a:t>-&gt;</a:t>
            </a:r>
            <a:r>
              <a:rPr lang="en-US" sz="2000" dirty="0">
                <a:latin typeface="Symbol" charset="2"/>
                <a:cs typeface="Symbol" charset="2"/>
                <a:sym typeface="Symbol" charset="0"/>
              </a:rPr>
              <a:t> g’</a:t>
            </a:r>
            <a:r>
              <a:rPr lang="en-US" sz="2000" dirty="0">
                <a:latin typeface="+mn-lt"/>
                <a:cs typeface="Symbol" charset="2"/>
                <a:sym typeface="Symbol" charset="0"/>
              </a:rPr>
              <a:t>s -&gt; </a:t>
            </a:r>
            <a:r>
              <a:rPr lang="en-US" sz="2000" dirty="0" err="1">
                <a:latin typeface="+mn-lt"/>
                <a:cs typeface="Symbol" charset="2"/>
                <a:sym typeface="Symbol" charset="0"/>
              </a:rPr>
              <a:t>e</a:t>
            </a:r>
            <a:r>
              <a:rPr lang="en-US" sz="2000" baseline="30000" dirty="0" err="1">
                <a:latin typeface="+mn-lt"/>
                <a:cs typeface="Symbol" charset="2"/>
                <a:sym typeface="Symbol" charset="0"/>
              </a:rPr>
              <a:t>+</a:t>
            </a:r>
            <a:r>
              <a:rPr lang="en-US" sz="2000" dirty="0" err="1">
                <a:latin typeface="+mn-lt"/>
                <a:cs typeface="Symbol" charset="2"/>
                <a:sym typeface="Symbol" charset="0"/>
              </a:rPr>
              <a:t>e</a:t>
            </a:r>
            <a:r>
              <a:rPr lang="en-US" sz="2000" baseline="30000" dirty="0">
                <a:latin typeface="+mn-lt"/>
                <a:cs typeface="Symbol" charset="2"/>
                <a:sym typeface="Symbol" charset="0"/>
              </a:rPr>
              <a:t>-</a:t>
            </a:r>
            <a:r>
              <a:rPr lang="en-US" sz="2000" dirty="0">
                <a:latin typeface="Symbol" charset="2"/>
                <a:cs typeface="Symbol" charset="2"/>
                <a:sym typeface="Symbol" charset="0"/>
              </a:rPr>
              <a:t>  </a:t>
            </a:r>
            <a:r>
              <a:rPr lang="en-US" sz="2000" dirty="0">
                <a:latin typeface="+mj-lt"/>
                <a:cs typeface="Symbol" charset="2"/>
                <a:sym typeface="Symbol" charset="0"/>
              </a:rPr>
              <a:t>decay chain  </a:t>
            </a:r>
            <a:r>
              <a:rPr lang="en-US" sz="2000" dirty="0">
                <a:latin typeface="Geneva" charset="0"/>
                <a:cs typeface="Geneva" charset="0"/>
                <a:sym typeface="Symbol" charset="0"/>
              </a:rPr>
              <a:t> </a:t>
            </a:r>
            <a:r>
              <a:rPr lang="en-US" sz="2000" dirty="0">
                <a:cs typeface="Geneva" charset="0"/>
              </a:rPr>
              <a:t> </a:t>
            </a:r>
            <a:endParaRPr lang="en-US" sz="2000" baseline="-25000" dirty="0">
              <a:cs typeface="Geneva" charset="0"/>
            </a:endParaRPr>
          </a:p>
        </p:txBody>
      </p:sp>
      <p:sp>
        <p:nvSpPr>
          <p:cNvPr id="57348" name="TextBox 25"/>
          <p:cNvSpPr txBox="1">
            <a:spLocks noChangeArrowheads="1"/>
          </p:cNvSpPr>
          <p:nvPr/>
        </p:nvSpPr>
        <p:spPr bwMode="auto">
          <a:xfrm>
            <a:off x="5558371" y="1676400"/>
            <a:ext cx="6672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9pPr>
          </a:lstStyle>
          <a:p>
            <a:r>
              <a:rPr lang="en-US"/>
              <a:t>Veto</a:t>
            </a:r>
          </a:p>
        </p:txBody>
      </p:sp>
      <p:sp>
        <p:nvSpPr>
          <p:cNvPr id="57349" name="TextBox 26"/>
          <p:cNvSpPr txBox="1">
            <a:spLocks noChangeArrowheads="1"/>
          </p:cNvSpPr>
          <p:nvPr/>
        </p:nvSpPr>
        <p:spPr bwMode="auto">
          <a:xfrm>
            <a:off x="6137823" y="1600200"/>
            <a:ext cx="7053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9pPr>
          </a:lstStyle>
          <a:p>
            <a:r>
              <a:rPr lang="en-US"/>
              <a:t>ECAL</a:t>
            </a:r>
          </a:p>
        </p:txBody>
      </p:sp>
      <p:sp>
        <p:nvSpPr>
          <p:cNvPr id="57350" name="TextBox 27"/>
          <p:cNvSpPr txBox="1">
            <a:spLocks noChangeArrowheads="1"/>
          </p:cNvSpPr>
          <p:nvPr/>
        </p:nvSpPr>
        <p:spPr bwMode="auto">
          <a:xfrm>
            <a:off x="7542401" y="1219200"/>
            <a:ext cx="7286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9pPr>
          </a:lstStyle>
          <a:p>
            <a:r>
              <a:rPr lang="en-US"/>
              <a:t>HCAL </a:t>
            </a:r>
          </a:p>
        </p:txBody>
      </p:sp>
      <p:sp>
        <p:nvSpPr>
          <p:cNvPr id="57351" name="Rectangle 13"/>
          <p:cNvSpPr>
            <a:spLocks noChangeArrowheads="1"/>
          </p:cNvSpPr>
          <p:nvPr/>
        </p:nvSpPr>
        <p:spPr bwMode="auto">
          <a:xfrm>
            <a:off x="2889250" y="1600200"/>
            <a:ext cx="1238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en-US" sz="2000">
                <a:latin typeface="Geneva" charset="0"/>
                <a:cs typeface="Geneva" charset="0"/>
                <a:sym typeface="Symbol" charset="0"/>
              </a:rPr>
              <a:t>n, K</a:t>
            </a:r>
            <a:r>
              <a:rPr lang="en-US" sz="2000" baseline="30000">
                <a:latin typeface="Geneva" charset="0"/>
                <a:cs typeface="Geneva" charset="0"/>
                <a:sym typeface="Symbol" charset="0"/>
              </a:rPr>
              <a:t>0</a:t>
            </a:r>
            <a:r>
              <a:rPr lang="en-US" sz="2000" baseline="-25000">
                <a:latin typeface="Geneva" charset="0"/>
                <a:cs typeface="Geneva" charset="0"/>
                <a:sym typeface="Symbol" charset="0"/>
              </a:rPr>
              <a:t> </a:t>
            </a:r>
            <a:r>
              <a:rPr lang="en-US" sz="2000">
                <a:latin typeface="Geneva" charset="0"/>
                <a:cs typeface="Geneva" charset="0"/>
                <a:sym typeface="Symbol" charset="0"/>
              </a:rPr>
              <a:t>  </a:t>
            </a:r>
            <a:r>
              <a:rPr lang="en-US" sz="2000">
                <a:cs typeface="Geneva" charset="0"/>
              </a:rPr>
              <a:t> </a:t>
            </a:r>
            <a:endParaRPr lang="en-US" sz="2000" baseline="-25000">
              <a:cs typeface="Genev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2514600"/>
            <a:ext cx="7455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We used </a:t>
            </a:r>
            <a:r>
              <a:rPr lang="en-US" dirty="0">
                <a:solidFill>
                  <a:srgbClr val="FF0000"/>
                </a:solidFill>
              </a:rPr>
              <a:t>control sample </a:t>
            </a:r>
            <a:r>
              <a:rPr lang="en-US" dirty="0"/>
              <a:t>to estimate this BG: </a:t>
            </a:r>
            <a:r>
              <a:rPr lang="en-US" dirty="0">
                <a:solidFill>
                  <a:srgbClr val="FF0000"/>
                </a:solidFill>
              </a:rPr>
              <a:t>fully neutral events</a:t>
            </a:r>
            <a:endParaRPr lang="en-US" dirty="0"/>
          </a:p>
          <a:p>
            <a:pPr algn="l"/>
            <a:r>
              <a:rPr lang="en-US" dirty="0"/>
              <a:t> </a:t>
            </a:r>
          </a:p>
        </p:txBody>
      </p:sp>
      <p:pic>
        <p:nvPicPr>
          <p:cNvPr id="15" name="Picture 1" descr="kaon-bck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81724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3657600"/>
            <a:ext cx="892706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008000"/>
                </a:solidFill>
              </a:rPr>
              <a:t>We performed also a search for </a:t>
            </a:r>
            <a:r>
              <a:rPr lang="en-US" sz="2800" dirty="0" err="1">
                <a:solidFill>
                  <a:srgbClr val="FF0000"/>
                </a:solidFill>
              </a:rPr>
              <a:t>pseudoscalar</a:t>
            </a:r>
            <a:r>
              <a:rPr lang="en-US" sz="2800" dirty="0">
                <a:solidFill>
                  <a:srgbClr val="FF0000"/>
                </a:solidFill>
              </a:rPr>
              <a:t> bosons</a:t>
            </a:r>
            <a:r>
              <a:rPr lang="en-US" sz="2800" dirty="0">
                <a:solidFill>
                  <a:srgbClr val="008000"/>
                </a:solidFill>
              </a:rPr>
              <a:t>.</a:t>
            </a:r>
          </a:p>
          <a:p>
            <a:pPr algn="l"/>
            <a:r>
              <a:rPr lang="en-US" sz="2800" dirty="0">
                <a:solidFill>
                  <a:srgbClr val="008000"/>
                </a:solidFill>
              </a:rPr>
              <a:t>Here, we used also data collected in the invisible mode</a:t>
            </a:r>
          </a:p>
          <a:p>
            <a:pPr algn="l"/>
            <a:r>
              <a:rPr lang="en-US" sz="2800" dirty="0">
                <a:solidFill>
                  <a:srgbClr val="008000"/>
                </a:solidFill>
              </a:rPr>
              <a:t>configuration, similarly to the ALP search</a:t>
            </a:r>
            <a:endParaRPr lang="en-US" sz="2800" baseline="-25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8333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Rectangle 13"/>
          <p:cNvSpPr>
            <a:spLocks noChangeArrowheads="1"/>
          </p:cNvSpPr>
          <p:nvPr/>
        </p:nvSpPr>
        <p:spPr bwMode="auto">
          <a:xfrm>
            <a:off x="1238250" y="152401"/>
            <a:ext cx="7759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en-US" sz="2800" dirty="0">
                <a:solidFill>
                  <a:srgbClr val="000090"/>
                </a:solidFill>
                <a:latin typeface="Geneva" charset="0"/>
                <a:cs typeface="Geneva" charset="0"/>
              </a:rPr>
              <a:t>Plans for the visible mode (2024?)</a:t>
            </a:r>
            <a:endParaRPr lang="en-US" sz="2800" baseline="-25000" dirty="0">
              <a:solidFill>
                <a:srgbClr val="000090"/>
              </a:solidFill>
              <a:cs typeface="Geneva" charset="0"/>
            </a:endParaRPr>
          </a:p>
        </p:txBody>
      </p:sp>
      <p:pic>
        <p:nvPicPr>
          <p:cNvPr id="3" name="Picture 2" descr="Screen Shot 2021-06-06 at 12.59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6843532" cy="4191000"/>
          </a:xfrm>
          <a:prstGeom prst="rect">
            <a:avLst/>
          </a:prstGeom>
        </p:spPr>
      </p:pic>
      <p:pic>
        <p:nvPicPr>
          <p:cNvPr id="4" name="Picture 3" descr="Screen Shot 2021-06-06 at 13.00.3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219200"/>
            <a:ext cx="2424377" cy="1295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5029200"/>
            <a:ext cx="62247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Wingdings" charset="2"/>
              <a:buChar char="§"/>
            </a:pPr>
            <a:r>
              <a:rPr lang="en-US" dirty="0"/>
              <a:t>New further optimized tungsten calorimeter WCAL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dirty="0"/>
              <a:t>Long decay tube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dirty="0"/>
              <a:t>Large area M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dirty="0"/>
              <a:t>Wide ECAL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29400" y="5486400"/>
            <a:ext cx="3060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 described in </a:t>
            </a:r>
          </a:p>
          <a:p>
            <a:r>
              <a:rPr lang="en-US" dirty="0"/>
              <a:t>EPJ C 80 12 1159 (2020)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38112" y="3124200"/>
            <a:ext cx="17876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vector:</a:t>
            </a:r>
          </a:p>
          <a:p>
            <a:r>
              <a:rPr lang="en-US" dirty="0"/>
              <a:t> cover </a:t>
            </a:r>
            <a:r>
              <a:rPr lang="en-US" dirty="0" err="1"/>
              <a:t>ε</a:t>
            </a:r>
            <a:r>
              <a:rPr lang="en-US" dirty="0"/>
              <a:t> up to</a:t>
            </a:r>
          </a:p>
          <a:p>
            <a:r>
              <a:rPr lang="en-US" dirty="0"/>
              <a:t>1.3 x 10</a:t>
            </a:r>
            <a:r>
              <a:rPr lang="en-US" baseline="30000" dirty="0"/>
              <a:t>-3</a:t>
            </a:r>
          </a:p>
          <a:p>
            <a:r>
              <a:rPr lang="en-US" dirty="0"/>
              <a:t>with 10</a:t>
            </a:r>
            <a:r>
              <a:rPr lang="en-US" baseline="30000" dirty="0"/>
              <a:t>12</a:t>
            </a:r>
            <a:r>
              <a:rPr lang="en-US" dirty="0"/>
              <a:t> EOT</a:t>
            </a:r>
          </a:p>
        </p:txBody>
      </p:sp>
    </p:spTree>
    <p:extLst>
      <p:ext uri="{BB962C8B-B14F-4D97-AF65-F5344CB8AC3E}">
        <p14:creationId xmlns:p14="http://schemas.microsoft.com/office/powerpoint/2010/main" val="1105903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2"/>
          <p:cNvSpPr txBox="1">
            <a:spLocks noChangeArrowheads="1"/>
          </p:cNvSpPr>
          <p:nvPr/>
        </p:nvSpPr>
        <p:spPr bwMode="auto">
          <a:xfrm>
            <a:off x="237867" y="868363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9pPr>
          </a:lstStyle>
          <a:p>
            <a:endParaRPr lang="en-US" sz="2400"/>
          </a:p>
        </p:txBody>
      </p:sp>
      <p:sp>
        <p:nvSpPr>
          <p:cNvPr id="34818" name="Rectangle 3"/>
          <p:cNvSpPr txBox="1">
            <a:spLocks noChangeArrowheads="1"/>
          </p:cNvSpPr>
          <p:nvPr/>
        </p:nvSpPr>
        <p:spPr bwMode="auto">
          <a:xfrm>
            <a:off x="1403350" y="0"/>
            <a:ext cx="84201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eneva CY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2800">
              <a:latin typeface="Geneva" charset="0"/>
              <a:cs typeface="Geneva" charset="0"/>
            </a:endParaRPr>
          </a:p>
          <a:p>
            <a:pPr eaLnBrk="1" hangingPunct="1"/>
            <a:r>
              <a:rPr lang="en-US" sz="2400">
                <a:latin typeface="Geneva" charset="0"/>
                <a:cs typeface="Geneva" charset="0"/>
              </a:rPr>
              <a:t>Search for A´-&gt;invisible decays at CERN SPS    </a:t>
            </a:r>
          </a:p>
          <a:p>
            <a:pPr algn="ctr" eaLnBrk="1" hangingPunct="1"/>
            <a:r>
              <a:rPr lang="en-US" sz="2800">
                <a:solidFill>
                  <a:srgbClr val="FF0080"/>
                </a:solidFill>
                <a:latin typeface="Geneva" charset="0"/>
                <a:cs typeface="Geneva" charset="0"/>
              </a:rPr>
              <a:t>  </a:t>
            </a:r>
            <a:r>
              <a:rPr lang="en-US" sz="2800">
                <a:solidFill>
                  <a:srgbClr val="FF6600"/>
                </a:solidFill>
                <a:latin typeface="Geneva" charset="0"/>
                <a:cs typeface="Geneva" charset="0"/>
              </a:rPr>
              <a:t> </a:t>
            </a:r>
          </a:p>
        </p:txBody>
      </p:sp>
      <p:sp>
        <p:nvSpPr>
          <p:cNvPr id="37893" name="Rectangle 17"/>
          <p:cNvSpPr>
            <a:spLocks noChangeArrowheads="1"/>
          </p:cNvSpPr>
          <p:nvPr/>
        </p:nvSpPr>
        <p:spPr bwMode="auto">
          <a:xfrm>
            <a:off x="13758" y="3886200"/>
            <a:ext cx="4939242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600"/>
              </a:spcAft>
              <a:buClr>
                <a:schemeClr val="tx1"/>
              </a:buClr>
              <a:buSzPct val="100000"/>
              <a:buFont typeface="Arial" charset="0"/>
              <a:buChar char="•"/>
              <a:defRPr/>
            </a:pPr>
            <a:endParaRPr lang="en-US" sz="2000" dirty="0">
              <a:solidFill>
                <a:srgbClr val="E78A5C"/>
              </a:solidFill>
              <a:cs typeface="Geneva" charset="0"/>
            </a:endParaRPr>
          </a:p>
          <a:p>
            <a:pPr algn="ctr">
              <a:spcAft>
                <a:spcPts val="600"/>
              </a:spcAft>
              <a:buClr>
                <a:schemeClr val="tx1"/>
              </a:buClr>
              <a:buSzPct val="100000"/>
              <a:defRPr/>
            </a:pPr>
            <a:r>
              <a:rPr lang="en-US" sz="2000" dirty="0">
                <a:solidFill>
                  <a:srgbClr val="2A3DD5"/>
                </a:solidFill>
                <a:cs typeface="Geneva" charset="0"/>
              </a:rPr>
              <a:t>Main components </a:t>
            </a:r>
            <a:r>
              <a:rPr lang="en-US" sz="2000" dirty="0">
                <a:solidFill>
                  <a:srgbClr val="660066"/>
                </a:solidFill>
                <a:cs typeface="Geneva" charset="0"/>
              </a:rPr>
              <a:t>: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cs typeface="Geneva" charset="0"/>
              </a:rPr>
              <a:t>clean  100 </a:t>
            </a:r>
            <a:r>
              <a:rPr lang="en-US" sz="2000" dirty="0" err="1">
                <a:solidFill>
                  <a:srgbClr val="000000"/>
                </a:solidFill>
                <a:cs typeface="Geneva" charset="0"/>
              </a:rPr>
              <a:t>GeV</a:t>
            </a:r>
            <a:r>
              <a:rPr lang="en-US" sz="2000" dirty="0">
                <a:solidFill>
                  <a:srgbClr val="000000"/>
                </a:solidFill>
                <a:cs typeface="Geneva" charset="0"/>
              </a:rPr>
              <a:t> e- beam </a:t>
            </a:r>
            <a:r>
              <a:rPr lang="de-CH" sz="2000" dirty="0">
                <a:solidFill>
                  <a:srgbClr val="000000"/>
                </a:solidFill>
                <a:cs typeface="Geneva" charset="0"/>
              </a:rPr>
              <a:t> </a:t>
            </a:r>
            <a:endParaRPr lang="en-US" sz="2000" dirty="0">
              <a:solidFill>
                <a:srgbClr val="000000"/>
              </a:solidFill>
              <a:cs typeface="Geneva" charset="0"/>
            </a:endParaRP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cs typeface="Geneva" charset="0"/>
              </a:rPr>
              <a:t>e- tagging system: </a:t>
            </a:r>
            <a:r>
              <a:rPr lang="en-US" dirty="0">
                <a:solidFill>
                  <a:srgbClr val="FF0000"/>
                </a:solidFill>
                <a:cs typeface="Geneva" charset="0"/>
              </a:rPr>
              <a:t>MS</a:t>
            </a:r>
            <a:r>
              <a:rPr lang="en-US" sz="2000" dirty="0">
                <a:solidFill>
                  <a:srgbClr val="FF0000"/>
                </a:solidFill>
                <a:cs typeface="Geneva" charset="0"/>
              </a:rPr>
              <a:t>+SRD 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cs typeface="Geneva" charset="0"/>
              </a:rPr>
              <a:t>hermetic  ECAL+HCAL </a:t>
            </a:r>
            <a:r>
              <a:rPr lang="en-US" sz="2000" dirty="0">
                <a:solidFill>
                  <a:srgbClr val="000000"/>
                </a:solidFill>
                <a:latin typeface="Geneva" charset="0"/>
                <a:cs typeface="Geneva" charset="0"/>
              </a:rPr>
              <a:t>  </a:t>
            </a:r>
            <a:r>
              <a:rPr lang="en-US" sz="2000" dirty="0">
                <a:solidFill>
                  <a:srgbClr val="000000"/>
                </a:solidFill>
                <a:cs typeface="Geneva" charset="0"/>
              </a:rPr>
              <a:t>     </a:t>
            </a:r>
          </a:p>
        </p:txBody>
      </p:sp>
      <p:pic>
        <p:nvPicPr>
          <p:cNvPr id="34820" name="Picture 1" descr="setup348_nosize27M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8" y="838200"/>
            <a:ext cx="52006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21" descr="diagrinv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762000"/>
            <a:ext cx="3467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Rectangle 14"/>
          <p:cNvSpPr>
            <a:spLocks noChangeArrowheads="1"/>
          </p:cNvSpPr>
          <p:nvPr/>
        </p:nvSpPr>
        <p:spPr bwMode="auto">
          <a:xfrm>
            <a:off x="792053" y="3505200"/>
            <a:ext cx="45142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Geneva" charset="0"/>
                <a:cs typeface="Geneva" charset="0"/>
              </a:rPr>
              <a:t>S.Andreas et al., arXiv: 1312.3309</a:t>
            </a:r>
          </a:p>
          <a:p>
            <a:r>
              <a:rPr lang="en-US" b="1">
                <a:solidFill>
                  <a:srgbClr val="008000"/>
                </a:solidFill>
                <a:latin typeface="Geneva" charset="0"/>
                <a:cs typeface="Geneva" charset="0"/>
              </a:rPr>
              <a:t>S.G.,  PRD(2014)</a:t>
            </a:r>
          </a:p>
        </p:txBody>
      </p:sp>
      <p:sp>
        <p:nvSpPr>
          <p:cNvPr id="34823" name="Rectangle 20"/>
          <p:cNvSpPr>
            <a:spLocks noChangeArrowheads="1"/>
          </p:cNvSpPr>
          <p:nvPr/>
        </p:nvSpPr>
        <p:spPr bwMode="auto">
          <a:xfrm>
            <a:off x="7628994" y="1524000"/>
            <a:ext cx="22580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CH" dirty="0">
                <a:latin typeface="Geneva" charset="0"/>
                <a:cs typeface="Geneva" charset="0"/>
              </a:rPr>
              <a:t>SES &lt; 10</a:t>
            </a:r>
            <a:r>
              <a:rPr lang="de-CH" baseline="30000" dirty="0">
                <a:latin typeface="Geneva" charset="0"/>
                <a:cs typeface="Geneva" charset="0"/>
              </a:rPr>
              <a:t>-11</a:t>
            </a:r>
            <a:r>
              <a:rPr lang="de-CH" dirty="0">
                <a:latin typeface="Geneva" charset="0"/>
                <a:cs typeface="Geneva" charset="0"/>
              </a:rPr>
              <a:t>/EOT</a:t>
            </a:r>
            <a:r>
              <a:rPr lang="en-US" baseline="30000" dirty="0">
                <a:latin typeface="Geneva" charset="0"/>
                <a:cs typeface="Geneva" charset="0"/>
              </a:rPr>
              <a:t> </a:t>
            </a:r>
            <a:endParaRPr lang="en-US" dirty="0">
              <a:cs typeface="Geneva" charset="0"/>
            </a:endParaRPr>
          </a:p>
        </p:txBody>
      </p:sp>
      <p:sp>
        <p:nvSpPr>
          <p:cNvPr id="15" name="Rectangle 30"/>
          <p:cNvSpPr>
            <a:spLocks noChangeArrowheads="1"/>
          </p:cNvSpPr>
          <p:nvPr/>
        </p:nvSpPr>
        <p:spPr bwMode="auto">
          <a:xfrm>
            <a:off x="4648200" y="4267200"/>
            <a:ext cx="5257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Aft>
                <a:spcPts val="600"/>
              </a:spcAft>
              <a:buClr>
                <a:schemeClr val="tx1"/>
              </a:buClr>
              <a:buSzPct val="100000"/>
              <a:defRPr/>
            </a:pPr>
            <a:r>
              <a:rPr lang="en-US" sz="2000" dirty="0">
                <a:solidFill>
                  <a:srgbClr val="2A3DD5"/>
                </a:solidFill>
                <a:cs typeface="Geneva" charset="0"/>
              </a:rPr>
              <a:t>Background: </a:t>
            </a:r>
          </a:p>
          <a:p>
            <a:pPr marL="342900" indent="-342900">
              <a:lnSpc>
                <a:spcPts val="2400"/>
              </a:lnSpc>
              <a:spcAft>
                <a:spcPts val="600"/>
              </a:spcAft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2000" dirty="0">
                <a:solidFill>
                  <a:srgbClr val="000000"/>
                </a:solidFill>
                <a:latin typeface="Symbol" charset="2"/>
                <a:cs typeface="Symbol" charset="2"/>
              </a:rPr>
              <a:t>m, p, </a:t>
            </a:r>
            <a:r>
              <a:rPr lang="en-US" sz="2000" dirty="0">
                <a:solidFill>
                  <a:srgbClr val="000000"/>
                </a:solidFill>
                <a:latin typeface="+mj-lt"/>
                <a:cs typeface="Symbol" charset="2"/>
              </a:rPr>
              <a:t>K decays in flight</a:t>
            </a:r>
          </a:p>
          <a:p>
            <a:pPr marL="342900" indent="-342900">
              <a:lnSpc>
                <a:spcPts val="2400"/>
              </a:lnSpc>
              <a:spcAft>
                <a:spcPts val="600"/>
              </a:spcAft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2000" dirty="0">
                <a:solidFill>
                  <a:srgbClr val="000000"/>
                </a:solidFill>
                <a:latin typeface="+mj-lt"/>
                <a:cs typeface="Symbol" charset="2"/>
              </a:rPr>
              <a:t> upstream interactions </a:t>
            </a:r>
            <a:r>
              <a:rPr lang="de-CH" sz="2000" dirty="0">
                <a:solidFill>
                  <a:srgbClr val="000000"/>
                </a:solidFill>
                <a:cs typeface="Geneva" charset="0"/>
              </a:rPr>
              <a:t>  </a:t>
            </a:r>
            <a:endParaRPr lang="en-US" sz="2000" dirty="0">
              <a:solidFill>
                <a:srgbClr val="000000"/>
              </a:solidFill>
              <a:cs typeface="Geneva" charset="0"/>
            </a:endParaRPr>
          </a:p>
          <a:p>
            <a:pPr marL="342900" indent="-342900">
              <a:lnSpc>
                <a:spcPts val="2400"/>
              </a:lnSpc>
              <a:spcAft>
                <a:spcPts val="600"/>
              </a:spcAft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2000" dirty="0">
                <a:solidFill>
                  <a:srgbClr val="000000"/>
                </a:solidFill>
                <a:cs typeface="Geneva" charset="0"/>
              </a:rPr>
              <a:t>Tail &lt; 50 </a:t>
            </a:r>
            <a:r>
              <a:rPr lang="en-US" sz="2000" dirty="0" err="1">
                <a:solidFill>
                  <a:srgbClr val="000000"/>
                </a:solidFill>
                <a:cs typeface="Geneva" charset="0"/>
              </a:rPr>
              <a:t>GeV</a:t>
            </a:r>
            <a:r>
              <a:rPr lang="en-US" sz="2000" dirty="0">
                <a:solidFill>
                  <a:srgbClr val="000000"/>
                </a:solidFill>
                <a:cs typeface="Geneva" charset="0"/>
              </a:rPr>
              <a:t> in the e- beam </a:t>
            </a:r>
          </a:p>
          <a:p>
            <a:pPr marL="342900" indent="-342900">
              <a:lnSpc>
                <a:spcPts val="2400"/>
              </a:lnSpc>
              <a:spcAft>
                <a:spcPts val="600"/>
              </a:spcAft>
              <a:buClr>
                <a:schemeClr val="tx1"/>
              </a:buClr>
              <a:buSzPct val="60000"/>
              <a:buFont typeface="Wingdings" charset="2"/>
              <a:buChar char="u"/>
              <a:defRPr/>
            </a:pPr>
            <a:r>
              <a:rPr lang="en-US" sz="2000" dirty="0">
                <a:solidFill>
                  <a:srgbClr val="000000"/>
                </a:solidFill>
                <a:cs typeface="Geneva" charset="0"/>
              </a:rPr>
              <a:t>Energy leak from ECAL+HCAL</a:t>
            </a:r>
          </a:p>
        </p:txBody>
      </p:sp>
      <p:sp>
        <p:nvSpPr>
          <p:cNvPr id="14" name="Rectangle 30"/>
          <p:cNvSpPr>
            <a:spLocks noChangeArrowheads="1"/>
          </p:cNvSpPr>
          <p:nvPr/>
        </p:nvSpPr>
        <p:spPr bwMode="auto">
          <a:xfrm>
            <a:off x="5118100" y="1828801"/>
            <a:ext cx="4787900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SzPct val="100000"/>
              <a:defRPr/>
            </a:pPr>
            <a:r>
              <a:rPr lang="en-US" sz="2000" dirty="0">
                <a:solidFill>
                  <a:srgbClr val="2A3DD5"/>
                </a:solidFill>
                <a:cs typeface="Geneva" charset="0"/>
              </a:rPr>
              <a:t>Signature: 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SzPct val="104000"/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cs typeface="Geneva" charset="0"/>
              </a:rPr>
              <a:t>in: 100 </a:t>
            </a:r>
            <a:r>
              <a:rPr lang="en-US" sz="2000" dirty="0" err="1">
                <a:solidFill>
                  <a:srgbClr val="000000"/>
                </a:solidFill>
                <a:cs typeface="Geneva" charset="0"/>
              </a:rPr>
              <a:t>GeV</a:t>
            </a:r>
            <a:r>
              <a:rPr lang="en-US" sz="2000" dirty="0">
                <a:solidFill>
                  <a:srgbClr val="000000"/>
                </a:solidFill>
                <a:cs typeface="Geneva" charset="0"/>
              </a:rPr>
              <a:t> e- </a:t>
            </a:r>
            <a:r>
              <a:rPr lang="ru-RU" sz="2000" dirty="0">
                <a:solidFill>
                  <a:srgbClr val="000000"/>
                </a:solidFill>
                <a:cs typeface="Geneva" charset="0"/>
              </a:rPr>
              <a:t> </a:t>
            </a:r>
            <a:r>
              <a:rPr lang="de-CH" sz="2000" dirty="0" err="1">
                <a:solidFill>
                  <a:srgbClr val="000000"/>
                </a:solidFill>
                <a:cs typeface="Geneva" charset="0"/>
              </a:rPr>
              <a:t>track</a:t>
            </a:r>
            <a:r>
              <a:rPr lang="de-CH" sz="2000" dirty="0">
                <a:solidFill>
                  <a:srgbClr val="000000"/>
                </a:solidFill>
                <a:cs typeface="Geneva" charset="0"/>
              </a:rPr>
              <a:t>  </a:t>
            </a:r>
            <a:endParaRPr lang="en-US" sz="2000" dirty="0">
              <a:solidFill>
                <a:srgbClr val="000000"/>
              </a:solidFill>
              <a:cs typeface="Geneva" charset="0"/>
            </a:endParaRP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SzPct val="104000"/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cs typeface="Geneva" charset="0"/>
              </a:rPr>
              <a:t>out: E</a:t>
            </a:r>
            <a:r>
              <a:rPr lang="en-US" sz="2000" baseline="-25000" dirty="0">
                <a:solidFill>
                  <a:srgbClr val="000000"/>
                </a:solidFill>
                <a:cs typeface="Geneva" charset="0"/>
              </a:rPr>
              <a:t>ECAL</a:t>
            </a:r>
            <a:r>
              <a:rPr lang="en-US" sz="2000" dirty="0">
                <a:solidFill>
                  <a:srgbClr val="000000"/>
                </a:solidFill>
                <a:cs typeface="Geneva" charset="0"/>
              </a:rPr>
              <a:t>&lt; E</a:t>
            </a:r>
            <a:r>
              <a:rPr lang="en-US" sz="2000" baseline="-25000" dirty="0">
                <a:solidFill>
                  <a:srgbClr val="000000"/>
                </a:solidFill>
                <a:cs typeface="Geneva" charset="0"/>
              </a:rPr>
              <a:t>0</a:t>
            </a:r>
            <a:r>
              <a:rPr lang="en-US" sz="2000" dirty="0">
                <a:solidFill>
                  <a:srgbClr val="000000"/>
                </a:solidFill>
                <a:cs typeface="Geneva" charset="0"/>
              </a:rPr>
              <a:t> shower in ECAL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SzPct val="104000"/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cs typeface="Geneva" charset="0"/>
              </a:rPr>
              <a:t>no energy in Veto and HCAL</a:t>
            </a:r>
          </a:p>
        </p:txBody>
      </p:sp>
    </p:spTree>
    <p:extLst>
      <p:ext uri="{BB962C8B-B14F-4D97-AF65-F5344CB8AC3E}">
        <p14:creationId xmlns:p14="http://schemas.microsoft.com/office/powerpoint/2010/main" val="2693393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501650" y="-2690"/>
            <a:ext cx="8750300" cy="1052736"/>
          </a:xfrm>
        </p:spPr>
        <p:txBody>
          <a:bodyPr>
            <a:normAutofit/>
          </a:bodyPr>
          <a:lstStyle/>
          <a:p>
            <a:r>
              <a:rPr lang="en-GB" sz="3200" dirty="0"/>
              <a:t>NA64 collaboration</a:t>
            </a:r>
            <a:r>
              <a:rPr lang="en-GB" sz="3600" dirty="0">
                <a:solidFill>
                  <a:srgbClr val="FF0000"/>
                </a:solidFill>
              </a:rPr>
              <a:t> 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9DFD77-F28D-BBDD-E7EC-527494758918}"/>
              </a:ext>
            </a:extLst>
          </p:cNvPr>
          <p:cNvSpPr txBox="1"/>
          <p:nvPr/>
        </p:nvSpPr>
        <p:spPr>
          <a:xfrm>
            <a:off x="152400" y="1080168"/>
            <a:ext cx="944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charset="2"/>
              <a:buChar char="§"/>
            </a:pPr>
            <a:r>
              <a:rPr lang="en-US" sz="2200" dirty="0">
                <a:solidFill>
                  <a:srgbClr val="008000"/>
                </a:solidFill>
              </a:rPr>
              <a:t>More than 5</a:t>
            </a:r>
            <a:r>
              <a:rPr lang="ru-RU" sz="2200" dirty="0">
                <a:solidFill>
                  <a:srgbClr val="008000"/>
                </a:solidFill>
              </a:rPr>
              <a:t>3</a:t>
            </a:r>
            <a:r>
              <a:rPr lang="en-US" sz="2200" dirty="0">
                <a:solidFill>
                  <a:srgbClr val="008000"/>
                </a:solidFill>
              </a:rPr>
              <a:t> physicists from 1</a:t>
            </a:r>
            <a:r>
              <a:rPr lang="ru-RU" sz="2200" dirty="0">
                <a:solidFill>
                  <a:srgbClr val="008000"/>
                </a:solidFill>
              </a:rPr>
              <a:t>5</a:t>
            </a:r>
            <a:r>
              <a:rPr lang="en-US" sz="2200" dirty="0">
                <a:solidFill>
                  <a:srgbClr val="008000"/>
                </a:solidFill>
              </a:rPr>
              <a:t> institutes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sz="2200" dirty="0">
                <a:solidFill>
                  <a:srgbClr val="008000"/>
                </a:solidFill>
              </a:rPr>
              <a:t>&gt; 50% from RF (initially) + JINR</a:t>
            </a:r>
          </a:p>
          <a:p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E1A029-9B1B-0EDE-68F4-A678CFFEAFF0}"/>
              </a:ext>
            </a:extLst>
          </p:cNvPr>
          <p:cNvSpPr txBox="1"/>
          <p:nvPr/>
        </p:nvSpPr>
        <p:spPr>
          <a:xfrm>
            <a:off x="152400" y="3429000"/>
            <a:ext cx="9448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charset="2"/>
              <a:buChar char="§"/>
            </a:pPr>
            <a:r>
              <a:rPr lang="en-US" sz="2200" dirty="0">
                <a:solidFill>
                  <a:srgbClr val="FF0000"/>
                </a:solidFill>
              </a:rPr>
              <a:t>ETH:</a:t>
            </a:r>
            <a:r>
              <a:rPr lang="en-US" sz="2200" dirty="0">
                <a:solidFill>
                  <a:srgbClr val="008000"/>
                </a:solidFill>
              </a:rPr>
              <a:t>  Micromegas track detectors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sz="2200" dirty="0">
                <a:solidFill>
                  <a:srgbClr val="FF0000"/>
                </a:solidFill>
              </a:rPr>
              <a:t>JINR:</a:t>
            </a:r>
            <a:r>
              <a:rPr lang="en-US" sz="2200" dirty="0">
                <a:solidFill>
                  <a:srgbClr val="008000"/>
                </a:solidFill>
              </a:rPr>
              <a:t> Straw tubes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sz="2200" dirty="0">
                <a:solidFill>
                  <a:srgbClr val="FF0000"/>
                </a:solidFill>
              </a:rPr>
              <a:t>Chile:</a:t>
            </a:r>
            <a:r>
              <a:rPr lang="en-US" sz="2200" dirty="0">
                <a:solidFill>
                  <a:srgbClr val="008000"/>
                </a:solidFill>
              </a:rPr>
              <a:t> Movable table for HCAL, LYSO SRD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sz="2200" dirty="0">
                <a:solidFill>
                  <a:srgbClr val="FF0000"/>
                </a:solidFill>
              </a:rPr>
              <a:t>INFN:</a:t>
            </a:r>
            <a:r>
              <a:rPr lang="en-US" sz="2200" dirty="0">
                <a:solidFill>
                  <a:srgbClr val="008000"/>
                </a:solidFill>
              </a:rPr>
              <a:t> New electronics, POKER EM calorimeter, MINIPOKER</a:t>
            </a:r>
          </a:p>
          <a:p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D2AFC8-949C-6B5A-E367-D7FCDE000D2C}"/>
              </a:ext>
            </a:extLst>
          </p:cNvPr>
          <p:cNvSpPr txBox="1"/>
          <p:nvPr/>
        </p:nvSpPr>
        <p:spPr>
          <a:xfrm>
            <a:off x="2614688" y="2590800"/>
            <a:ext cx="208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/>
              <a:t>Contributions:</a:t>
            </a:r>
          </a:p>
        </p:txBody>
      </p:sp>
    </p:spTree>
    <p:extLst>
      <p:ext uri="{BB962C8B-B14F-4D97-AF65-F5344CB8AC3E}">
        <p14:creationId xmlns:p14="http://schemas.microsoft.com/office/powerpoint/2010/main" val="3539901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501650" y="-2690"/>
            <a:ext cx="8750300" cy="1052736"/>
          </a:xfrm>
        </p:spPr>
        <p:txBody>
          <a:bodyPr>
            <a:normAutofit/>
          </a:bodyPr>
          <a:lstStyle/>
          <a:p>
            <a:r>
              <a:rPr lang="en-GB" sz="3200" dirty="0"/>
              <a:t>IHEP </a:t>
            </a:r>
            <a:r>
              <a:rPr lang="en-GB" sz="3200" dirty="0" err="1"/>
              <a:t>Protvino</a:t>
            </a:r>
            <a:r>
              <a:rPr lang="en-GB" sz="3200" dirty="0"/>
              <a:t> contribution</a:t>
            </a:r>
            <a:r>
              <a:rPr lang="en-GB" sz="3600" dirty="0">
                <a:solidFill>
                  <a:srgbClr val="FF0000"/>
                </a:solidFill>
              </a:rPr>
              <a:t> 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9DFD77-F28D-BBDD-E7EC-527494758918}"/>
              </a:ext>
            </a:extLst>
          </p:cNvPr>
          <p:cNvSpPr txBox="1"/>
          <p:nvPr/>
        </p:nvSpPr>
        <p:spPr>
          <a:xfrm>
            <a:off x="1371600" y="844974"/>
            <a:ext cx="8229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charset="2"/>
              <a:buChar char="§"/>
            </a:pPr>
            <a:r>
              <a:rPr lang="en-US" sz="1800" dirty="0">
                <a:solidFill>
                  <a:srgbClr val="008000"/>
                </a:solidFill>
              </a:rPr>
              <a:t>ECAL: </a:t>
            </a:r>
            <a:r>
              <a:rPr lang="en-US" sz="1800" dirty="0" err="1">
                <a:solidFill>
                  <a:srgbClr val="008000"/>
                </a:solidFill>
              </a:rPr>
              <a:t>Shashlyk</a:t>
            </a:r>
            <a:r>
              <a:rPr lang="en-US" sz="1800" dirty="0">
                <a:solidFill>
                  <a:srgbClr val="008000"/>
                </a:solidFill>
              </a:rPr>
              <a:t> EM calorimeter: active target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sz="1800" dirty="0">
                <a:solidFill>
                  <a:srgbClr val="008000"/>
                </a:solidFill>
              </a:rPr>
              <a:t>HCAL (4 modules)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sz="1800" dirty="0">
                <a:solidFill>
                  <a:srgbClr val="008000"/>
                </a:solidFill>
              </a:rPr>
              <a:t>VETO counter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sz="1800" dirty="0">
                <a:solidFill>
                  <a:srgbClr val="008000"/>
                </a:solidFill>
              </a:rPr>
              <a:t>WCAL compact calorimeter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sz="1800" dirty="0">
                <a:solidFill>
                  <a:srgbClr val="008000"/>
                </a:solidFill>
              </a:rPr>
              <a:t>SRD: Synchrotron Radiation detector, fine-grained sandwich calorimeter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sz="1800" dirty="0">
                <a:solidFill>
                  <a:srgbClr val="008000"/>
                </a:solidFill>
              </a:rPr>
              <a:t>VHCAL (2 modules) – Veto calorimeter with a hole (kind of guard system)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sz="1800" dirty="0">
                <a:solidFill>
                  <a:srgbClr val="008000"/>
                </a:solidFill>
              </a:rPr>
              <a:t>ECAL to substitute the old one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sz="1800" dirty="0">
                <a:solidFill>
                  <a:srgbClr val="008000"/>
                </a:solidFill>
              </a:rPr>
              <a:t>ZDCAL – Zero degree calorimeter (part of guard system)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sz="1800" dirty="0">
                <a:solidFill>
                  <a:srgbClr val="008000"/>
                </a:solidFill>
              </a:rPr>
              <a:t>Wide HCAL (2 modules) – for NA64mu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sz="1800" dirty="0">
                <a:solidFill>
                  <a:srgbClr val="008000"/>
                </a:solidFill>
              </a:rPr>
              <a:t>Expertise</a:t>
            </a:r>
            <a:endParaRPr lang="en-US" sz="1800" dirty="0">
              <a:solidFill>
                <a:srgbClr val="2F8B20"/>
              </a:solidFill>
            </a:endParaRPr>
          </a:p>
          <a:p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7D661A-F689-5FC1-B2EA-D5A2CCD93BC0}"/>
              </a:ext>
            </a:extLst>
          </p:cNvPr>
          <p:cNvSpPr txBox="1"/>
          <p:nvPr/>
        </p:nvSpPr>
        <p:spPr>
          <a:xfrm>
            <a:off x="1508731" y="3733800"/>
            <a:ext cx="673613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25269B"/>
                </a:solidFill>
              </a:rPr>
              <a:t>Пользуясь случаем я хотел бы от лица коллаборации </a:t>
            </a:r>
            <a:r>
              <a:rPr lang="en-GB" sz="1800" dirty="0">
                <a:solidFill>
                  <a:srgbClr val="25269B"/>
                </a:solidFill>
              </a:rPr>
              <a:t>NA64</a:t>
            </a:r>
          </a:p>
          <a:p>
            <a:r>
              <a:rPr lang="en-GB" sz="1800" dirty="0">
                <a:solidFill>
                  <a:srgbClr val="25269B"/>
                </a:solidFill>
              </a:rPr>
              <a:t> </a:t>
            </a:r>
            <a:r>
              <a:rPr lang="ru-RU" sz="1800" dirty="0">
                <a:solidFill>
                  <a:srgbClr val="25269B"/>
                </a:solidFill>
              </a:rPr>
              <a:t>поблагодарить - НИЦ КИ ИФВЭ за помощь</a:t>
            </a:r>
            <a:endParaRPr lang="en-US" sz="1800" dirty="0">
              <a:solidFill>
                <a:srgbClr val="25269B"/>
              </a:solidFill>
            </a:endParaRPr>
          </a:p>
          <a:p>
            <a:r>
              <a:rPr lang="ru-RU" sz="1800" dirty="0">
                <a:solidFill>
                  <a:srgbClr val="25269B"/>
                </a:solidFill>
              </a:rPr>
              <a:t> и участие в предложении, подготовке и проведении</a:t>
            </a:r>
            <a:endParaRPr lang="en-US" sz="1800" dirty="0">
              <a:solidFill>
                <a:srgbClr val="25269B"/>
              </a:solidFill>
            </a:endParaRPr>
          </a:p>
          <a:p>
            <a:r>
              <a:rPr lang="ru-RU" sz="1800" dirty="0">
                <a:solidFill>
                  <a:srgbClr val="25269B"/>
                </a:solidFill>
              </a:rPr>
              <a:t> эксперимента </a:t>
            </a:r>
            <a:r>
              <a:rPr lang="en-GB" sz="1800" dirty="0">
                <a:solidFill>
                  <a:srgbClr val="25269B"/>
                </a:solidFill>
              </a:rPr>
              <a:t>NA64 </a:t>
            </a:r>
            <a:r>
              <a:rPr lang="ru-RU" sz="1800" dirty="0">
                <a:solidFill>
                  <a:srgbClr val="25269B"/>
                </a:solidFill>
              </a:rPr>
              <a:t>начиная с первых его шагов в 2014 г.</a:t>
            </a:r>
            <a:endParaRPr lang="en-US" sz="1800" dirty="0">
              <a:solidFill>
                <a:srgbClr val="25269B"/>
              </a:solidFill>
            </a:endParaRPr>
          </a:p>
          <a:p>
            <a:r>
              <a:rPr lang="ru-RU" sz="1800" dirty="0">
                <a:solidFill>
                  <a:srgbClr val="25269B"/>
                </a:solidFill>
              </a:rPr>
              <a:t> И также мы хотели бы выразить нашу особую искреннюю</a:t>
            </a:r>
            <a:endParaRPr lang="en-US" sz="1800" dirty="0">
              <a:solidFill>
                <a:srgbClr val="25269B"/>
              </a:solidFill>
            </a:endParaRPr>
          </a:p>
          <a:p>
            <a:r>
              <a:rPr lang="ru-RU" sz="1800" dirty="0">
                <a:solidFill>
                  <a:srgbClr val="25269B"/>
                </a:solidFill>
              </a:rPr>
              <a:t> благодарность Н.Е. Тюрину, а также В.А. Качанову</a:t>
            </a:r>
            <a:endParaRPr lang="en-US" sz="1800" dirty="0">
              <a:solidFill>
                <a:srgbClr val="25269B"/>
              </a:solidFill>
            </a:endParaRPr>
          </a:p>
          <a:p>
            <a:r>
              <a:rPr lang="ru-RU" sz="1800" dirty="0">
                <a:solidFill>
                  <a:srgbClr val="25269B"/>
                </a:solidFill>
              </a:rPr>
              <a:t> за всестороннюю поддержку и помощь в осуществлении</a:t>
            </a:r>
            <a:endParaRPr lang="en-US" sz="1800" dirty="0">
              <a:solidFill>
                <a:srgbClr val="25269B"/>
              </a:solidFill>
            </a:endParaRPr>
          </a:p>
          <a:p>
            <a:r>
              <a:rPr lang="ru-RU" sz="1800" dirty="0">
                <a:solidFill>
                  <a:srgbClr val="25269B"/>
                </a:solidFill>
              </a:rPr>
              <a:t> этого проекта на всех его этапах</a:t>
            </a:r>
            <a:endParaRPr lang="en-US" sz="1800" dirty="0">
              <a:solidFill>
                <a:srgbClr val="25269B"/>
              </a:solidFill>
            </a:endParaRPr>
          </a:p>
          <a:p>
            <a:r>
              <a:rPr lang="ru-RU" sz="1800" dirty="0">
                <a:solidFill>
                  <a:srgbClr val="25269B"/>
                </a:solidFill>
              </a:rPr>
              <a:t> без которых этот эксперимент просто бы не состоялся.</a:t>
            </a:r>
            <a:endParaRPr lang="en-FR" sz="1800" dirty="0">
              <a:solidFill>
                <a:srgbClr val="2526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95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990600" y="-152400"/>
            <a:ext cx="8750300" cy="1052736"/>
          </a:xfrm>
        </p:spPr>
        <p:txBody>
          <a:bodyPr>
            <a:normAutofit/>
          </a:bodyPr>
          <a:lstStyle/>
          <a:p>
            <a:r>
              <a:rPr lang="en-GB" sz="3200" dirty="0"/>
              <a:t>Assembling NA64 subdetectors (2015)</a:t>
            </a:r>
            <a:endParaRPr lang="en-US" sz="3200" dirty="0"/>
          </a:p>
        </p:txBody>
      </p:sp>
      <p:pic>
        <p:nvPicPr>
          <p:cNvPr id="5" name="Picture 13" descr="ECAL.JPG">
            <a:extLst>
              <a:ext uri="{FF2B5EF4-FFF2-40B4-BE49-F238E27FC236}">
                <a16:creationId xmlns:a16="http://schemas.microsoft.com/office/drawing/2014/main" id="{040AAE60-2EE2-6649-9475-002F0C9F0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066800"/>
            <a:ext cx="4673599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IMG_1441.JPG">
            <a:extLst>
              <a:ext uri="{FF2B5EF4-FFF2-40B4-BE49-F238E27FC236}">
                <a16:creationId xmlns:a16="http://schemas.microsoft.com/office/drawing/2014/main" id="{1571A0C8-F88F-704A-B654-865C587D7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686" y="1066800"/>
            <a:ext cx="483475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135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501650" y="-2690"/>
            <a:ext cx="8750300" cy="1052736"/>
          </a:xfrm>
        </p:spPr>
        <p:txBody>
          <a:bodyPr>
            <a:normAutofit/>
          </a:bodyPr>
          <a:lstStyle/>
          <a:p>
            <a:r>
              <a:rPr lang="en-GB" sz="3200" dirty="0"/>
              <a:t>NA64 </a:t>
            </a:r>
            <a:r>
              <a:rPr lang="en-US" sz="3200" dirty="0">
                <a:solidFill>
                  <a:srgbClr val="FF0000"/>
                </a:solidFill>
              </a:rPr>
              <a:t>development</a:t>
            </a:r>
            <a:r>
              <a:rPr lang="en-US" sz="3200" dirty="0"/>
              <a:t> in </a:t>
            </a:r>
            <a:r>
              <a:rPr lang="en-US" sz="3600" dirty="0">
                <a:solidFill>
                  <a:srgbClr val="FF0000"/>
                </a:solidFill>
              </a:rPr>
              <a:t>10 years</a:t>
            </a:r>
            <a:r>
              <a:rPr lang="en-GB" sz="3600" dirty="0">
                <a:solidFill>
                  <a:srgbClr val="FF0000"/>
                </a:solidFill>
              </a:rPr>
              <a:t> 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9DFD77-F28D-BBDD-E7EC-527494758918}"/>
              </a:ext>
            </a:extLst>
          </p:cNvPr>
          <p:cNvSpPr txBox="1"/>
          <p:nvPr/>
        </p:nvSpPr>
        <p:spPr>
          <a:xfrm>
            <a:off x="152400" y="1080168"/>
            <a:ext cx="9448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charset="2"/>
              <a:buChar char="§"/>
            </a:pPr>
            <a:r>
              <a:rPr lang="en-US" dirty="0">
                <a:solidFill>
                  <a:srgbClr val="008000"/>
                </a:solidFill>
              </a:rPr>
              <a:t>2016 – 2018 – Approved by CERN as NA64 (was P348), initial runs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dirty="0">
                <a:solidFill>
                  <a:srgbClr val="008000"/>
                </a:solidFill>
              </a:rPr>
              <a:t>2021 – Permanent place in NA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dirty="0">
                <a:solidFill>
                  <a:srgbClr val="008000"/>
                </a:solidFill>
              </a:rPr>
              <a:t>2021, 2022 – new ECAL 5x6 (same design)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dirty="0">
                <a:solidFill>
                  <a:srgbClr val="008000"/>
                </a:solidFill>
              </a:rPr>
              <a:t>2022 – More compact geometry, new low material budget MM 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dirty="0">
                <a:solidFill>
                  <a:srgbClr val="008000"/>
                </a:solidFill>
              </a:rPr>
              <a:t>2022 – Start to upgrade electronics</a:t>
            </a:r>
            <a:endParaRPr lang="en-US" dirty="0">
              <a:solidFill>
                <a:srgbClr val="FF0000"/>
              </a:solidFill>
            </a:endParaRPr>
          </a:p>
          <a:p>
            <a:pPr marL="342900" indent="-342900" algn="l">
              <a:buFont typeface="Wingdings" charset="2"/>
              <a:buChar char="§"/>
            </a:pPr>
            <a:r>
              <a:rPr lang="en-US" dirty="0">
                <a:solidFill>
                  <a:srgbClr val="2F8B20"/>
                </a:solidFill>
              </a:rPr>
              <a:t>2022 - Added end spectrometer to study dimuons and possibly new physics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dirty="0">
                <a:solidFill>
                  <a:srgbClr val="2F8B20"/>
                </a:solidFill>
              </a:rPr>
              <a:t>2024 – Add VHCAL0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dirty="0">
                <a:solidFill>
                  <a:srgbClr val="2F8B20"/>
                </a:solidFill>
              </a:rPr>
              <a:t>2025 – Add VHCAL1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dirty="0">
                <a:solidFill>
                  <a:srgbClr val="2F8B20"/>
                </a:solidFill>
              </a:rPr>
              <a:t>2025 – Use new more sensitive SRD, LYSO crystals from Chile, important for low energy positron runs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dirty="0">
                <a:solidFill>
                  <a:srgbClr val="2F8B20"/>
                </a:solidFill>
              </a:rPr>
              <a:t>2025 – Use PKRCAL from INFN Genova group (PWO crystal better segmented target – calorimeter, 9x9 segmentation) in positron runs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dirty="0">
                <a:solidFill>
                  <a:srgbClr val="2F8B20"/>
                </a:solidFill>
              </a:rPr>
              <a:t>2025 – New 3 times faster </a:t>
            </a:r>
            <a:r>
              <a:rPr lang="en-US" dirty="0" err="1">
                <a:solidFill>
                  <a:srgbClr val="2F8B20"/>
                </a:solidFill>
              </a:rPr>
              <a:t>waveboard</a:t>
            </a:r>
            <a:r>
              <a:rPr lang="en-US" dirty="0">
                <a:solidFill>
                  <a:srgbClr val="2F8B20"/>
                </a:solidFill>
              </a:rPr>
              <a:t> is used for PMT based detectors</a:t>
            </a:r>
            <a:endParaRPr lang="ru-RU" dirty="0">
              <a:solidFill>
                <a:srgbClr val="2F8B20"/>
              </a:solidFill>
            </a:endParaRPr>
          </a:p>
          <a:p>
            <a:pPr marL="342900" indent="-342900" algn="l">
              <a:buFont typeface="Wingdings" charset="2"/>
              <a:buChar char="§"/>
            </a:pPr>
            <a:r>
              <a:rPr lang="ru-RU" dirty="0">
                <a:solidFill>
                  <a:srgbClr val="2F8B20"/>
                </a:solidFill>
              </a:rPr>
              <a:t>202</a:t>
            </a:r>
            <a:r>
              <a:rPr lang="en-US" dirty="0">
                <a:solidFill>
                  <a:srgbClr val="2F8B20"/>
                </a:solidFill>
              </a:rPr>
              <a:t>1</a:t>
            </a:r>
            <a:r>
              <a:rPr lang="ru-RU" dirty="0">
                <a:solidFill>
                  <a:srgbClr val="2F8B20"/>
                </a:solidFill>
              </a:rPr>
              <a:t> </a:t>
            </a:r>
            <a:r>
              <a:rPr lang="en-US" dirty="0">
                <a:solidFill>
                  <a:srgbClr val="2F8B20"/>
                </a:solidFill>
              </a:rPr>
              <a:t>--&gt; </a:t>
            </a:r>
            <a:r>
              <a:rPr lang="en-US" dirty="0">
                <a:solidFill>
                  <a:srgbClr val="FF0000"/>
                </a:solidFill>
              </a:rPr>
              <a:t>SW:</a:t>
            </a:r>
            <a:r>
              <a:rPr lang="en-US" dirty="0">
                <a:solidFill>
                  <a:srgbClr val="2F8B20"/>
                </a:solidFill>
              </a:rPr>
              <a:t> Work on the DMG4 package for the simulation of DM events, development, improvements, testing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dirty="0">
                <a:solidFill>
                  <a:srgbClr val="2F8B20"/>
                </a:solidFill>
              </a:rPr>
              <a:t>2025 --&gt; </a:t>
            </a:r>
            <a:r>
              <a:rPr lang="en-US" dirty="0">
                <a:solidFill>
                  <a:srgbClr val="FF0000"/>
                </a:solidFill>
              </a:rPr>
              <a:t>SW:</a:t>
            </a:r>
            <a:r>
              <a:rPr lang="en-US" dirty="0">
                <a:solidFill>
                  <a:srgbClr val="2F8B20"/>
                </a:solidFill>
              </a:rPr>
              <a:t> Waveform reconstruction using fits, potentially better energy resolution in conditions of high pile-up</a:t>
            </a:r>
          </a:p>
          <a:p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5" name="Picture 4" descr="Fireworks in the sky&#10;&#10;Description automatically generated">
            <a:extLst>
              <a:ext uri="{FF2B5EF4-FFF2-40B4-BE49-F238E27FC236}">
                <a16:creationId xmlns:a16="http://schemas.microsoft.com/office/drawing/2014/main" id="{7FD38504-9648-EDB7-4DD2-B3F61A281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9376" y="78023"/>
            <a:ext cx="1441824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78888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75E3FB-E1E2-4B64-B48A-B112199B59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A95398A-3E2D-4BBC-BD96-D8E61814BA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My Mac:Applications:Standard Suite:MS Office 98 :Templates:Blank Presentation</Template>
  <TotalTime>141597</TotalTime>
  <Words>4613</Words>
  <Application>Microsoft Macintosh PowerPoint</Application>
  <PresentationFormat>A4 Paper (210x297 mm)</PresentationFormat>
  <Paragraphs>1003</Paragraphs>
  <Slides>49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ＭＳ Ｐゴシック</vt:lpstr>
      <vt:lpstr>Arial</vt:lpstr>
      <vt:lpstr>CMR9</vt:lpstr>
      <vt:lpstr>Geneva</vt:lpstr>
      <vt:lpstr>Helvetica</vt:lpstr>
      <vt:lpstr>Lucida Grande</vt:lpstr>
      <vt:lpstr>Symbol</vt:lpstr>
      <vt:lpstr>Times</vt:lpstr>
      <vt:lpstr>Times New Roman</vt:lpstr>
      <vt:lpstr>Wingdings</vt:lpstr>
      <vt:lpstr>Blank Presentation</vt:lpstr>
      <vt:lpstr>PowerPoint Presentation</vt:lpstr>
      <vt:lpstr>PowerPoint Presentation</vt:lpstr>
      <vt:lpstr>Vector portal to Dark Sector (initial motivation)      </vt:lpstr>
      <vt:lpstr>PowerPoint Presentation</vt:lpstr>
      <vt:lpstr>PowerPoint Presentation</vt:lpstr>
      <vt:lpstr>NA64 collaboration  </vt:lpstr>
      <vt:lpstr>IHEP Protvino contribution  </vt:lpstr>
      <vt:lpstr>Assembling NA64 subdetectors (2015)</vt:lpstr>
      <vt:lpstr>NA64 development in 10 years  </vt:lpstr>
      <vt:lpstr>NA64 in 2021-2022, permanent place at H4 prepared by the CERN Beam Division</vt:lpstr>
      <vt:lpstr>NA64 in 2022  </vt:lpstr>
      <vt:lpstr>NA64 in 2025 - 2026  </vt:lpstr>
      <vt:lpstr>PowerPoint Presentation</vt:lpstr>
      <vt:lpstr>PowerPoint Presentation</vt:lpstr>
      <vt:lpstr>PowerPoint Presentation</vt:lpstr>
      <vt:lpstr>Analysis of data 2022</vt:lpstr>
      <vt:lpstr>Background: example of extrapolation</vt:lpstr>
      <vt:lpstr>Results. Most recent on A’.</vt:lpstr>
      <vt:lpstr>Limits in “cosmological” variables with 2022 data and sub-GeV Thermal Dark Matter models</vt:lpstr>
      <vt:lpstr>Limits on generic boson and (g-2)e  </vt:lpstr>
      <vt:lpstr>Limits on generic boson, new analysis   </vt:lpstr>
      <vt:lpstr>Constraints on B-L Z’ (decaying to SM particles)</vt:lpstr>
      <vt:lpstr>Sensitivity to y and some popular sub-GeV Thermal Dark Matter models</vt:lpstr>
      <vt:lpstr>Axion-like particles (ALP) coupled to photons</vt:lpstr>
      <vt:lpstr>ALP search results (data 2016 – 2018)</vt:lpstr>
      <vt:lpstr>PowerPoint Presentation</vt:lpstr>
      <vt:lpstr>PowerPoint Presentation</vt:lpstr>
      <vt:lpstr>PowerPoint Presentation</vt:lpstr>
      <vt:lpstr>New visible mode projects  </vt:lpstr>
      <vt:lpstr>NA64μ</vt:lpstr>
      <vt:lpstr>PowerPoint Presentation</vt:lpstr>
      <vt:lpstr>PowerPoint Presentation</vt:lpstr>
      <vt:lpstr>NA64μ experiment setup, physics run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Dimuon production as a reference process</vt:lpstr>
      <vt:lpstr>Dimuon reconstruction</vt:lpstr>
      <vt:lpstr>PowerPoint Presentation</vt:lpstr>
      <vt:lpstr>Search for new X-bosons and Dark Photons decaying to e+e-</vt:lpstr>
      <vt:lpstr>ATOMKI anomaly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IT-DIS-Mac</dc:creator>
  <cp:lastModifiedBy>Mikhail Kirsanov</cp:lastModifiedBy>
  <cp:revision>1491</cp:revision>
  <cp:lastPrinted>2009-06-16T06:15:13Z</cp:lastPrinted>
  <dcterms:created xsi:type="dcterms:W3CDTF">2012-11-19T18:37:14Z</dcterms:created>
  <dcterms:modified xsi:type="dcterms:W3CDTF">2026-06-02T14:36:57Z</dcterms:modified>
</cp:coreProperties>
</file>